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7" r:id="rId2"/>
    <p:sldId id="539" r:id="rId3"/>
    <p:sldId id="603" r:id="rId4"/>
    <p:sldId id="505" r:id="rId5"/>
    <p:sldId id="504" r:id="rId6"/>
    <p:sldId id="527" r:id="rId7"/>
    <p:sldId id="567" r:id="rId8"/>
    <p:sldId id="422" r:id="rId9"/>
    <p:sldId id="540" r:id="rId10"/>
    <p:sldId id="563" r:id="rId11"/>
    <p:sldId id="530" r:id="rId12"/>
    <p:sldId id="570" r:id="rId13"/>
    <p:sldId id="426" r:id="rId14"/>
    <p:sldId id="427" r:id="rId15"/>
    <p:sldId id="490" r:id="rId16"/>
    <p:sldId id="491" r:id="rId17"/>
    <p:sldId id="492" r:id="rId18"/>
    <p:sldId id="493" r:id="rId19"/>
    <p:sldId id="533" r:id="rId20"/>
    <p:sldId id="536" r:id="rId21"/>
    <p:sldId id="428" r:id="rId22"/>
    <p:sldId id="484" r:id="rId23"/>
    <p:sldId id="485" r:id="rId24"/>
    <p:sldId id="486" r:id="rId25"/>
    <p:sldId id="487" r:id="rId26"/>
    <p:sldId id="488" r:id="rId27"/>
    <p:sldId id="535" r:id="rId28"/>
    <p:sldId id="430" r:id="rId29"/>
    <p:sldId id="431" r:id="rId30"/>
    <p:sldId id="498" r:id="rId31"/>
    <p:sldId id="499" r:id="rId32"/>
    <p:sldId id="500" r:id="rId33"/>
    <p:sldId id="501" r:id="rId34"/>
    <p:sldId id="581" r:id="rId35"/>
    <p:sldId id="534" r:id="rId36"/>
    <p:sldId id="575" r:id="rId37"/>
    <p:sldId id="541" r:id="rId38"/>
    <p:sldId id="542" r:id="rId39"/>
    <p:sldId id="579" r:id="rId40"/>
    <p:sldId id="549" r:id="rId41"/>
    <p:sldId id="578" r:id="rId42"/>
    <p:sldId id="580" r:id="rId43"/>
    <p:sldId id="548" r:id="rId44"/>
    <p:sldId id="545" r:id="rId45"/>
    <p:sldId id="543" r:id="rId46"/>
    <p:sldId id="553" r:id="rId47"/>
    <p:sldId id="574" r:id="rId48"/>
    <p:sldId id="571" r:id="rId49"/>
    <p:sldId id="572" r:id="rId50"/>
    <p:sldId id="565" r:id="rId51"/>
    <p:sldId id="583" r:id="rId52"/>
    <p:sldId id="564" r:id="rId53"/>
    <p:sldId id="264" r:id="rId54"/>
    <p:sldId id="269" r:id="rId55"/>
    <p:sldId id="265" r:id="rId56"/>
    <p:sldId id="266" r:id="rId57"/>
    <p:sldId id="268" r:id="rId58"/>
    <p:sldId id="267" r:id="rId59"/>
    <p:sldId id="270" r:id="rId60"/>
    <p:sldId id="271" r:id="rId61"/>
    <p:sldId id="272" r:id="rId62"/>
    <p:sldId id="273" r:id="rId63"/>
    <p:sldId id="274" r:id="rId64"/>
    <p:sldId id="279" r:id="rId65"/>
    <p:sldId id="280" r:id="rId66"/>
    <p:sldId id="281" r:id="rId67"/>
    <p:sldId id="282" r:id="rId68"/>
    <p:sldId id="283" r:id="rId69"/>
    <p:sldId id="284" r:id="rId70"/>
    <p:sldId id="286" r:id="rId71"/>
    <p:sldId id="582" r:id="rId72"/>
    <p:sldId id="586" r:id="rId73"/>
    <p:sldId id="587" r:id="rId74"/>
    <p:sldId id="588" r:id="rId75"/>
    <p:sldId id="595" r:id="rId76"/>
    <p:sldId id="596" r:id="rId77"/>
    <p:sldId id="602" r:id="rId78"/>
    <p:sldId id="589" r:id="rId79"/>
    <p:sldId id="601" r:id="rId80"/>
    <p:sldId id="590" r:id="rId81"/>
    <p:sldId id="592" r:id="rId82"/>
    <p:sldId id="593" r:id="rId83"/>
    <p:sldId id="597" r:id="rId84"/>
    <p:sldId id="599" r:id="rId85"/>
    <p:sldId id="600" r:id="rId86"/>
    <p:sldId id="594" r:id="rId87"/>
    <p:sldId id="591" r:id="rId88"/>
    <p:sldId id="557" r:id="rId89"/>
    <p:sldId id="566" r:id="rId90"/>
    <p:sldId id="560" r:id="rId91"/>
    <p:sldId id="585" r:id="rId92"/>
    <p:sldId id="584" r:id="rId93"/>
    <p:sldId id="568" r:id="rId94"/>
    <p:sldId id="569" r:id="rId95"/>
    <p:sldId id="561" r:id="rId96"/>
    <p:sldId id="576" r:id="rId97"/>
    <p:sldId id="577" r:id="rId98"/>
    <p:sldId id="532" r:id="rId9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94717" autoAdjust="0"/>
  </p:normalViewPr>
  <p:slideViewPr>
    <p:cSldViewPr snapToGrid="0">
      <p:cViewPr varScale="1">
        <p:scale>
          <a:sx n="74" d="100"/>
          <a:sy n="74" d="100"/>
        </p:scale>
        <p:origin x="72"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E85BF-781A-4443-8161-E02F907C32F5}" type="datetimeFigureOut">
              <a:rPr lang="pt-BR" smtClean="0"/>
              <a:t>01/07/2021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FB386-682F-419A-A440-08204A5857BB}" type="slidenum">
              <a:rPr lang="pt-BR" smtClean="0"/>
              <a:t>‹nº›</a:t>
            </a:fld>
            <a:endParaRPr lang="pt-BR"/>
          </a:p>
        </p:txBody>
      </p:sp>
    </p:spTree>
    <p:extLst>
      <p:ext uri="{BB962C8B-B14F-4D97-AF65-F5344CB8AC3E}">
        <p14:creationId xmlns:p14="http://schemas.microsoft.com/office/powerpoint/2010/main" val="2233271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a:t>
            </a:fld>
            <a:endParaRPr lang="pt-BR" dirty="0"/>
          </a:p>
        </p:txBody>
      </p:sp>
    </p:spTree>
    <p:extLst>
      <p:ext uri="{BB962C8B-B14F-4D97-AF65-F5344CB8AC3E}">
        <p14:creationId xmlns:p14="http://schemas.microsoft.com/office/powerpoint/2010/main" val="4186174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18</a:t>
            </a:fld>
            <a:endParaRPr lang="pt-BR"/>
          </a:p>
        </p:txBody>
      </p:sp>
    </p:spTree>
    <p:extLst>
      <p:ext uri="{BB962C8B-B14F-4D97-AF65-F5344CB8AC3E}">
        <p14:creationId xmlns:p14="http://schemas.microsoft.com/office/powerpoint/2010/main" val="1418243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20</a:t>
            </a:fld>
            <a:endParaRPr lang="pt-BR" dirty="0"/>
          </a:p>
        </p:txBody>
      </p:sp>
    </p:spTree>
    <p:extLst>
      <p:ext uri="{BB962C8B-B14F-4D97-AF65-F5344CB8AC3E}">
        <p14:creationId xmlns:p14="http://schemas.microsoft.com/office/powerpoint/2010/main" val="4026604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21</a:t>
            </a:fld>
            <a:endParaRPr lang="pt-BR" dirty="0"/>
          </a:p>
        </p:txBody>
      </p:sp>
    </p:spTree>
    <p:extLst>
      <p:ext uri="{BB962C8B-B14F-4D97-AF65-F5344CB8AC3E}">
        <p14:creationId xmlns:p14="http://schemas.microsoft.com/office/powerpoint/2010/main" val="857800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22</a:t>
            </a:fld>
            <a:endParaRPr lang="pt-BR"/>
          </a:p>
        </p:txBody>
      </p:sp>
    </p:spTree>
    <p:extLst>
      <p:ext uri="{BB962C8B-B14F-4D97-AF65-F5344CB8AC3E}">
        <p14:creationId xmlns:p14="http://schemas.microsoft.com/office/powerpoint/2010/main" val="3646018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23</a:t>
            </a:fld>
            <a:endParaRPr lang="pt-BR"/>
          </a:p>
        </p:txBody>
      </p:sp>
    </p:spTree>
    <p:extLst>
      <p:ext uri="{BB962C8B-B14F-4D97-AF65-F5344CB8AC3E}">
        <p14:creationId xmlns:p14="http://schemas.microsoft.com/office/powerpoint/2010/main" val="1458145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24</a:t>
            </a:fld>
            <a:endParaRPr lang="pt-BR"/>
          </a:p>
        </p:txBody>
      </p:sp>
    </p:spTree>
    <p:extLst>
      <p:ext uri="{BB962C8B-B14F-4D97-AF65-F5344CB8AC3E}">
        <p14:creationId xmlns:p14="http://schemas.microsoft.com/office/powerpoint/2010/main" val="1156655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25</a:t>
            </a:fld>
            <a:endParaRPr lang="pt-BR"/>
          </a:p>
        </p:txBody>
      </p:sp>
    </p:spTree>
    <p:extLst>
      <p:ext uri="{BB962C8B-B14F-4D97-AF65-F5344CB8AC3E}">
        <p14:creationId xmlns:p14="http://schemas.microsoft.com/office/powerpoint/2010/main" val="2728476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26</a:t>
            </a:fld>
            <a:endParaRPr lang="pt-BR"/>
          </a:p>
        </p:txBody>
      </p:sp>
    </p:spTree>
    <p:extLst>
      <p:ext uri="{BB962C8B-B14F-4D97-AF65-F5344CB8AC3E}">
        <p14:creationId xmlns:p14="http://schemas.microsoft.com/office/powerpoint/2010/main" val="4097597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28</a:t>
            </a:fld>
            <a:endParaRPr lang="pt-BR" dirty="0"/>
          </a:p>
        </p:txBody>
      </p:sp>
    </p:spTree>
    <p:extLst>
      <p:ext uri="{BB962C8B-B14F-4D97-AF65-F5344CB8AC3E}">
        <p14:creationId xmlns:p14="http://schemas.microsoft.com/office/powerpoint/2010/main" val="1705807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29</a:t>
            </a:fld>
            <a:endParaRPr lang="pt-BR" dirty="0"/>
          </a:p>
        </p:txBody>
      </p:sp>
    </p:spTree>
    <p:extLst>
      <p:ext uri="{BB962C8B-B14F-4D97-AF65-F5344CB8AC3E}">
        <p14:creationId xmlns:p14="http://schemas.microsoft.com/office/powerpoint/2010/main" val="310905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mais nada, é necessário definir o que, de fato, é </a:t>
            </a:r>
            <a:r>
              <a:rPr lang="pt-BR" dirty="0" err="1"/>
              <a:t>Machine</a:t>
            </a:r>
            <a:r>
              <a:rPr lang="pt-BR" dirty="0"/>
              <a:t> Learning. Parando para pensar, o que significa dizer que uma máquina </a:t>
            </a:r>
            <a:r>
              <a:rPr lang="pt-BR" i="1" dirty="0"/>
              <a:t>aprende</a:t>
            </a:r>
            <a:r>
              <a:rPr lang="pt-BR" i="0" dirty="0"/>
              <a:t> alguma coisa? Simplesmente </a:t>
            </a:r>
            <a:r>
              <a:rPr lang="pt-BR" i="1" dirty="0"/>
              <a:t>mágica?</a:t>
            </a:r>
            <a:r>
              <a:rPr lang="pt-BR" i="0" dirty="0"/>
              <a:t> Esta primeira definição, de Arthur </a:t>
            </a:r>
            <a:r>
              <a:rPr lang="pt-BR" i="0" dirty="0" err="1"/>
              <a:t>Sammuel</a:t>
            </a:r>
            <a:r>
              <a:rPr lang="pt-BR" i="0" dirty="0"/>
              <a:t>, indica que já em 1959 já se falava no assunto. Um tanto quanto antigo, não?</a:t>
            </a:r>
          </a:p>
          <a:p>
            <a:endParaRPr lang="pt-BR" i="0" dirty="0"/>
          </a:p>
          <a:p>
            <a:r>
              <a:rPr lang="pt-BR" i="0" dirty="0"/>
              <a:t>[Ler definição]</a:t>
            </a:r>
          </a:p>
          <a:p>
            <a:endParaRPr lang="pt-BR" i="0" dirty="0"/>
          </a:p>
          <a:p>
            <a:r>
              <a:rPr lang="pt-BR" i="0" dirty="0"/>
              <a:t>Ainda um pouco confuso.</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a:t>
            </a:fld>
            <a:endParaRPr lang="pt-BR"/>
          </a:p>
        </p:txBody>
      </p:sp>
    </p:spTree>
    <p:extLst>
      <p:ext uri="{BB962C8B-B14F-4D97-AF65-F5344CB8AC3E}">
        <p14:creationId xmlns:p14="http://schemas.microsoft.com/office/powerpoint/2010/main" val="3789195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30</a:t>
            </a:fld>
            <a:endParaRPr lang="pt-BR"/>
          </a:p>
        </p:txBody>
      </p:sp>
    </p:spTree>
    <p:extLst>
      <p:ext uri="{BB962C8B-B14F-4D97-AF65-F5344CB8AC3E}">
        <p14:creationId xmlns:p14="http://schemas.microsoft.com/office/powerpoint/2010/main" val="3568455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31</a:t>
            </a:fld>
            <a:endParaRPr lang="pt-BR"/>
          </a:p>
        </p:txBody>
      </p:sp>
    </p:spTree>
    <p:extLst>
      <p:ext uri="{BB962C8B-B14F-4D97-AF65-F5344CB8AC3E}">
        <p14:creationId xmlns:p14="http://schemas.microsoft.com/office/powerpoint/2010/main" val="125872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32</a:t>
            </a:fld>
            <a:endParaRPr lang="pt-BR"/>
          </a:p>
        </p:txBody>
      </p:sp>
    </p:spTree>
    <p:extLst>
      <p:ext uri="{BB962C8B-B14F-4D97-AF65-F5344CB8AC3E}">
        <p14:creationId xmlns:p14="http://schemas.microsoft.com/office/powerpoint/2010/main" val="3312664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33</a:t>
            </a:fld>
            <a:endParaRPr lang="pt-BR"/>
          </a:p>
        </p:txBody>
      </p:sp>
    </p:spTree>
    <p:extLst>
      <p:ext uri="{BB962C8B-B14F-4D97-AF65-F5344CB8AC3E}">
        <p14:creationId xmlns:p14="http://schemas.microsoft.com/office/powerpoint/2010/main" val="356273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34</a:t>
            </a:fld>
            <a:endParaRPr lang="pt-BR"/>
          </a:p>
        </p:txBody>
      </p:sp>
    </p:spTree>
    <p:extLst>
      <p:ext uri="{BB962C8B-B14F-4D97-AF65-F5344CB8AC3E}">
        <p14:creationId xmlns:p14="http://schemas.microsoft.com/office/powerpoint/2010/main" val="1912656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48</a:t>
            </a:fld>
            <a:endParaRPr lang="pt-BR"/>
          </a:p>
        </p:txBody>
      </p:sp>
    </p:spTree>
    <p:extLst>
      <p:ext uri="{BB962C8B-B14F-4D97-AF65-F5344CB8AC3E}">
        <p14:creationId xmlns:p14="http://schemas.microsoft.com/office/powerpoint/2010/main" val="218478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49</a:t>
            </a:fld>
            <a:endParaRPr lang="pt-BR"/>
          </a:p>
        </p:txBody>
      </p:sp>
    </p:spTree>
    <p:extLst>
      <p:ext uri="{BB962C8B-B14F-4D97-AF65-F5344CB8AC3E}">
        <p14:creationId xmlns:p14="http://schemas.microsoft.com/office/powerpoint/2010/main" val="2904768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95</a:t>
            </a:fld>
            <a:endParaRPr lang="pt-BR" dirty="0"/>
          </a:p>
        </p:txBody>
      </p:sp>
    </p:spTree>
    <p:extLst>
      <p:ext uri="{BB962C8B-B14F-4D97-AF65-F5344CB8AC3E}">
        <p14:creationId xmlns:p14="http://schemas.microsoft.com/office/powerpoint/2010/main" val="308620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96</a:t>
            </a:fld>
            <a:endParaRPr lang="pt-BR" dirty="0"/>
          </a:p>
        </p:txBody>
      </p:sp>
    </p:spTree>
    <p:extLst>
      <p:ext uri="{BB962C8B-B14F-4D97-AF65-F5344CB8AC3E}">
        <p14:creationId xmlns:p14="http://schemas.microsoft.com/office/powerpoint/2010/main" val="105484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5</a:t>
            </a:fld>
            <a:endParaRPr lang="pt-BR" dirty="0"/>
          </a:p>
        </p:txBody>
      </p:sp>
    </p:spTree>
    <p:extLst>
      <p:ext uri="{BB962C8B-B14F-4D97-AF65-F5344CB8AC3E}">
        <p14:creationId xmlns:p14="http://schemas.microsoft.com/office/powerpoint/2010/main" val="117864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8</a:t>
            </a:fld>
            <a:endParaRPr lang="pt-BR" dirty="0"/>
          </a:p>
        </p:txBody>
      </p:sp>
    </p:spTree>
    <p:extLst>
      <p:ext uri="{BB962C8B-B14F-4D97-AF65-F5344CB8AC3E}">
        <p14:creationId xmlns:p14="http://schemas.microsoft.com/office/powerpoint/2010/main" val="134083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13</a:t>
            </a:fld>
            <a:endParaRPr lang="pt-BR" dirty="0"/>
          </a:p>
        </p:txBody>
      </p:sp>
    </p:spTree>
    <p:extLst>
      <p:ext uri="{BB962C8B-B14F-4D97-AF65-F5344CB8AC3E}">
        <p14:creationId xmlns:p14="http://schemas.microsoft.com/office/powerpoint/2010/main" val="306445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14</a:t>
            </a:fld>
            <a:endParaRPr lang="pt-BR" dirty="0"/>
          </a:p>
        </p:txBody>
      </p:sp>
    </p:spTree>
    <p:extLst>
      <p:ext uri="{BB962C8B-B14F-4D97-AF65-F5344CB8AC3E}">
        <p14:creationId xmlns:p14="http://schemas.microsoft.com/office/powerpoint/2010/main" val="1470362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15</a:t>
            </a:fld>
            <a:endParaRPr lang="pt-BR"/>
          </a:p>
        </p:txBody>
      </p:sp>
    </p:spTree>
    <p:extLst>
      <p:ext uri="{BB962C8B-B14F-4D97-AF65-F5344CB8AC3E}">
        <p14:creationId xmlns:p14="http://schemas.microsoft.com/office/powerpoint/2010/main" val="1054088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16</a:t>
            </a:fld>
            <a:endParaRPr lang="pt-BR"/>
          </a:p>
        </p:txBody>
      </p:sp>
    </p:spTree>
    <p:extLst>
      <p:ext uri="{BB962C8B-B14F-4D97-AF65-F5344CB8AC3E}">
        <p14:creationId xmlns:p14="http://schemas.microsoft.com/office/powerpoint/2010/main" val="25587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17</a:t>
            </a:fld>
            <a:endParaRPr lang="pt-BR"/>
          </a:p>
        </p:txBody>
      </p:sp>
    </p:spTree>
    <p:extLst>
      <p:ext uri="{BB962C8B-B14F-4D97-AF65-F5344CB8AC3E}">
        <p14:creationId xmlns:p14="http://schemas.microsoft.com/office/powerpoint/2010/main" val="2773115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01/07/2021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79130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01/07/2021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37042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01/07/2021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71151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01/07/2021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15084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01/07/2021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136510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8CC1643A-035F-42E2-AB97-2D434B388344}" type="datetimeFigureOut">
              <a:rPr lang="pt-BR" smtClean="0"/>
              <a:t>01/07/2021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21400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8CC1643A-035F-42E2-AB97-2D434B388344}" type="datetimeFigureOut">
              <a:rPr lang="pt-BR" smtClean="0"/>
              <a:t>01/07/2021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27306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8CC1643A-035F-42E2-AB97-2D434B388344}" type="datetimeFigureOut">
              <a:rPr lang="pt-BR" smtClean="0"/>
              <a:t>01/07/2021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10896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CC1643A-035F-42E2-AB97-2D434B388344}" type="datetimeFigureOut">
              <a:rPr lang="pt-BR" smtClean="0"/>
              <a:t>01/07/2021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93562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01/07/2021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26268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01/07/2021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58049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1643A-035F-42E2-AB97-2D434B388344}" type="datetimeFigureOut">
              <a:rPr lang="pt-BR" smtClean="0"/>
              <a:t>01/07/2021</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056F4-241E-416E-A9E1-4757EB4305FF}" type="slidenum">
              <a:rPr lang="pt-BR" smtClean="0"/>
              <a:t>‹nº›</a:t>
            </a:fld>
            <a:endParaRPr lang="pt-BR"/>
          </a:p>
        </p:txBody>
      </p:sp>
    </p:spTree>
    <p:extLst>
      <p:ext uri="{BB962C8B-B14F-4D97-AF65-F5344CB8AC3E}">
        <p14:creationId xmlns:p14="http://schemas.microsoft.com/office/powerpoint/2010/main" val="1520818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2.mp4"/><Relationship Id="rId7" Type="http://schemas.openxmlformats.org/officeDocument/2006/relationships/hyperlink" Target="https://gym.openai.com/doc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4.xml"/><Relationship Id="rId5" Type="http://schemas.openxmlformats.org/officeDocument/2006/relationships/slideLayout" Target="../slideLayouts/slideLayout7.xml"/><Relationship Id="rId10" Type="http://schemas.openxmlformats.org/officeDocument/2006/relationships/image" Target="../media/image37.png"/><Relationship Id="rId4" Type="http://schemas.openxmlformats.org/officeDocument/2006/relationships/video" Target="../media/media2.mp4"/><Relationship Id="rId9"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en.wikipedia.org/wiki/Tom_M._Mitchell" TargetMode="External"/><Relationship Id="rId4" Type="http://schemas.openxmlformats.org/officeDocument/2006/relationships/hyperlink" Target="https://pt.wikipedia.org/wiki/Arthur_Samue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pt.wikipedia.org/wiki/Otimiza%C3%A7%C3%A3o" TargetMode="Externa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hyperlink" Target="https://pt.wikipedia.org/wiki/Gradiente" TargetMode="External"/><Relationship Id="rId4" Type="http://schemas.openxmlformats.org/officeDocument/2006/relationships/hyperlink" Target="https://pt.wikipedia.org/wiki/M%C3%ADnimo"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cloud.google.com/blog/products/gcp/hyperparameter-tuning-cloud-machine-learning-engine-using-bayesian-optimization"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2.xml"/><Relationship Id="rId5" Type="http://schemas.openxmlformats.org/officeDocument/2006/relationships/hyperlink" Target="https://pypi.org/project/pyswarms/" TargetMode="Externa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scikit-learn.org/stabl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faculty.marshall.usc.edu/gareth-james/ISL/ISLR%20Seventh%20Printing.pdf" TargetMode="External"/><Relationship Id="rId2" Type="http://schemas.openxmlformats.org/officeDocument/2006/relationships/hyperlink" Target="http://www-bcf.usc.edu/~gareth/ISL/index.html" TargetMode="External"/><Relationship Id="rId1" Type="http://schemas.openxmlformats.org/officeDocument/2006/relationships/slideLayout" Target="../slideLayouts/slideLayout2.xml"/><Relationship Id="rId4" Type="http://schemas.openxmlformats.org/officeDocument/2006/relationships/hyperlink" Target="http://statweb.stanford.edu/~tibs/ElemStatLear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435871"/>
            <a:ext cx="9144000" cy="2387600"/>
          </a:xfrm>
        </p:spPr>
        <p:txBody>
          <a:bodyPr>
            <a:normAutofit fontScale="90000"/>
          </a:bodyPr>
          <a:lstStyle/>
          <a:p>
            <a:r>
              <a:rPr lang="pt-BR" sz="5400" b="1" dirty="0"/>
              <a:t>Introdução a Aprendizagem De Máquina </a:t>
            </a:r>
            <a:br>
              <a:rPr lang="pt-BR" sz="5400" b="1" dirty="0"/>
            </a:br>
            <a:br>
              <a:rPr lang="pt-BR" sz="2800" dirty="0"/>
            </a:br>
            <a:r>
              <a:rPr lang="pt-BR" sz="2800" b="1" dirty="0"/>
              <a:t>Pós-graduação em Ciência de Dados e </a:t>
            </a:r>
            <a:r>
              <a:rPr lang="pt-BR" sz="2800" b="1" dirty="0" err="1"/>
              <a:t>Machine</a:t>
            </a:r>
            <a:r>
              <a:rPr lang="pt-BR" sz="2800" b="1" dirty="0"/>
              <a:t> Learning</a:t>
            </a:r>
            <a:endParaRPr lang="pt-BR" sz="5400" b="1" dirty="0"/>
          </a:p>
        </p:txBody>
      </p:sp>
      <p:sp>
        <p:nvSpPr>
          <p:cNvPr id="3" name="Subtítulo 2"/>
          <p:cNvSpPr>
            <a:spLocks noGrp="1"/>
          </p:cNvSpPr>
          <p:nvPr>
            <p:ph type="subTitle" idx="1"/>
          </p:nvPr>
        </p:nvSpPr>
        <p:spPr>
          <a:xfrm>
            <a:off x="1524000" y="4202930"/>
            <a:ext cx="9144000" cy="1655762"/>
          </a:xfrm>
        </p:spPr>
        <p:txBody>
          <a:bodyPr/>
          <a:lstStyle/>
          <a:p>
            <a:pPr algn="r"/>
            <a:r>
              <a:rPr lang="pt-BR" dirty="0"/>
              <a:t>Professor: André Juan Costa Vieira</a:t>
            </a:r>
          </a:p>
          <a:p>
            <a:pPr algn="r"/>
            <a:endParaRPr lang="pt-BR" dirty="0"/>
          </a:p>
        </p:txBody>
      </p:sp>
    </p:spTree>
    <p:extLst>
      <p:ext uri="{BB962C8B-B14F-4D97-AF65-F5344CB8AC3E}">
        <p14:creationId xmlns:p14="http://schemas.microsoft.com/office/powerpoint/2010/main" val="366744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Conceitos</a:t>
            </a:r>
          </a:p>
        </p:txBody>
      </p:sp>
      <p:sp>
        <p:nvSpPr>
          <p:cNvPr id="3" name="Espaço Reservado para Conteúdo 2"/>
          <p:cNvSpPr>
            <a:spLocks noGrp="1"/>
          </p:cNvSpPr>
          <p:nvPr>
            <p:ph idx="1"/>
          </p:nvPr>
        </p:nvSpPr>
        <p:spPr>
          <a:xfrm>
            <a:off x="838200" y="1496291"/>
            <a:ext cx="10515600" cy="5247409"/>
          </a:xfrm>
        </p:spPr>
        <p:txBody>
          <a:bodyPr>
            <a:noAutofit/>
          </a:bodyPr>
          <a:lstStyle/>
          <a:p>
            <a:pPr indent="0">
              <a:lnSpc>
                <a:spcPct val="100000"/>
              </a:lnSpc>
            </a:pPr>
            <a:r>
              <a:rPr lang="pt-BR" sz="1200" dirty="0">
                <a:latin typeface="+mj-lt"/>
              </a:rPr>
              <a:t>Indução: é uma forma de inferência lógica que permite obter conclusões a partir de um conjunto de exemplos. </a:t>
            </a:r>
          </a:p>
          <a:p>
            <a:pPr indent="0">
              <a:lnSpc>
                <a:spcPct val="100000"/>
              </a:lnSpc>
            </a:pPr>
            <a:r>
              <a:rPr lang="pt-BR" sz="1200" dirty="0">
                <a:latin typeface="+mj-lt"/>
              </a:rPr>
              <a:t>Dedução: humanos usam raciocínio indutivo para deduzir nova informação a partir de informação relacionada logicamente.</a:t>
            </a:r>
          </a:p>
          <a:p>
            <a:pPr indent="0">
              <a:lnSpc>
                <a:spcPct val="100000"/>
              </a:lnSpc>
            </a:pPr>
            <a:r>
              <a:rPr lang="pt-BR" sz="1200" dirty="0">
                <a:latin typeface="+mj-lt"/>
              </a:rPr>
              <a:t> Aprendizado supervisionado: As observações no conjunto de treinamento são acompanhadas por “</a:t>
            </a:r>
            <a:r>
              <a:rPr lang="pt-BR" sz="1200" dirty="0" err="1">
                <a:latin typeface="+mj-lt"/>
              </a:rPr>
              <a:t>labels</a:t>
            </a:r>
            <a:r>
              <a:rPr lang="pt-BR" sz="1200" dirty="0">
                <a:latin typeface="+mj-lt"/>
              </a:rPr>
              <a:t>” indicando a classe que ela pertence. Novas ocorrências são classificadas com base no conjunto de treinamento. </a:t>
            </a:r>
          </a:p>
          <a:p>
            <a:pPr lvl="1" indent="0">
              <a:lnSpc>
                <a:spcPct val="100000"/>
              </a:lnSpc>
            </a:pPr>
            <a:r>
              <a:rPr lang="pt-BR" sz="1200" dirty="0">
                <a:latin typeface="+mj-lt"/>
              </a:rPr>
              <a:t>Classificação: rótulos para valores discretos</a:t>
            </a:r>
          </a:p>
          <a:p>
            <a:pPr lvl="1" indent="0">
              <a:lnSpc>
                <a:spcPct val="100000"/>
              </a:lnSpc>
            </a:pPr>
            <a:r>
              <a:rPr lang="pt-BR" sz="1200" dirty="0">
                <a:latin typeface="+mj-lt"/>
              </a:rPr>
              <a:t>Regressão: Rótulos para valores contínuos</a:t>
            </a:r>
          </a:p>
          <a:p>
            <a:pPr indent="0">
              <a:lnSpc>
                <a:spcPct val="100000"/>
              </a:lnSpc>
            </a:pPr>
            <a:r>
              <a:rPr lang="pt-BR" sz="1200" dirty="0">
                <a:latin typeface="+mj-lt"/>
              </a:rPr>
              <a:t>Aprendizado não-supervisionado(</a:t>
            </a:r>
            <a:r>
              <a:rPr lang="pt-BR" sz="1200" dirty="0" err="1">
                <a:latin typeface="+mj-lt"/>
              </a:rPr>
              <a:t>clusterização</a:t>
            </a:r>
            <a:r>
              <a:rPr lang="pt-BR" sz="1200" dirty="0">
                <a:latin typeface="+mj-lt"/>
              </a:rPr>
              <a:t>): o indutor analisa os exemplos e tenta determinar se alguns deles podem ser agrupados de alguma maneira, formando agrupamento ou clusters. </a:t>
            </a:r>
          </a:p>
          <a:p>
            <a:pPr indent="0">
              <a:lnSpc>
                <a:spcPct val="100000"/>
              </a:lnSpc>
            </a:pPr>
            <a:r>
              <a:rPr lang="pt-BR" sz="1200" dirty="0">
                <a:latin typeface="+mj-lt"/>
              </a:rPr>
              <a:t>Incremental é um método de aprendizagem de máquina , em que os dados de entrada são continuamente usados para estender o conhecimento do modelo existente ou seja, para treinar ainda mais o modelo. Representa uma técnica dinâmica de aprendizado supervisionado e aprendizado não supervisionado que pode ser aplicada quando os dados de treinamento se torna disponível gradualmente ao longo do tempo ou seu tamanho está fora dos limites de memória do sistema. </a:t>
            </a:r>
          </a:p>
          <a:p>
            <a:pPr indent="0">
              <a:lnSpc>
                <a:spcPct val="100000"/>
              </a:lnSpc>
            </a:pPr>
            <a:r>
              <a:rPr lang="pt-BR" sz="1200" dirty="0">
                <a:latin typeface="+mj-lt"/>
              </a:rPr>
              <a:t>Não incremental necessita de que todos os exemplos de treinamento, simultaneamente, estejam disponíveis para que seja induzido um conceito. É vantajoso usar esses algoritmos para problemas de aprendizado onde todos os exemplos estão disponíveis e, provavelmente, não irão ocorrer mudanças.</a:t>
            </a:r>
          </a:p>
          <a:p>
            <a:pPr indent="0">
              <a:lnSpc>
                <a:spcPct val="100000"/>
              </a:lnSpc>
            </a:pPr>
            <a:r>
              <a:rPr lang="pt-BR" sz="1200" dirty="0">
                <a:latin typeface="+mj-lt"/>
              </a:rPr>
              <a:t>Simbólico: Buscam aprender construindo representações simbólicas (expressão lógica, árvore de decisão regras)</a:t>
            </a:r>
          </a:p>
          <a:p>
            <a:pPr indent="0">
              <a:lnSpc>
                <a:spcPct val="100000"/>
              </a:lnSpc>
            </a:pPr>
            <a:r>
              <a:rPr lang="pt-BR" sz="1200" dirty="0">
                <a:latin typeface="+mj-lt"/>
              </a:rPr>
              <a:t>Estatístico: Buscam métodos estatísticos (Aprendizado bayesiano)</a:t>
            </a:r>
          </a:p>
          <a:p>
            <a:pPr indent="0">
              <a:lnSpc>
                <a:spcPct val="100000"/>
              </a:lnSpc>
            </a:pPr>
            <a:r>
              <a:rPr lang="pt-BR" sz="1200" dirty="0">
                <a:latin typeface="+mj-lt"/>
              </a:rPr>
              <a:t>Baseado em exemplos: </a:t>
            </a:r>
            <a:r>
              <a:rPr lang="pt-BR" sz="1200" b="1" dirty="0" err="1">
                <a:latin typeface="+mj-lt"/>
              </a:rPr>
              <a:t>lazy</a:t>
            </a:r>
            <a:r>
              <a:rPr lang="pt-BR" sz="1200" b="1" dirty="0">
                <a:latin typeface="+mj-lt"/>
              </a:rPr>
              <a:t> </a:t>
            </a:r>
            <a:r>
              <a:rPr lang="pt-BR" sz="1200" dirty="0" err="1">
                <a:latin typeface="+mj-lt"/>
              </a:rPr>
              <a:t>learning</a:t>
            </a:r>
            <a:r>
              <a:rPr lang="pt-BR" sz="1200" dirty="0">
                <a:latin typeface="+mj-lt"/>
              </a:rPr>
              <a:t> </a:t>
            </a:r>
            <a:r>
              <a:rPr lang="pt-BR" sz="1200" dirty="0" err="1">
                <a:latin typeface="+mj-lt"/>
              </a:rPr>
              <a:t>algorithm</a:t>
            </a:r>
            <a:r>
              <a:rPr lang="pt-BR" sz="1200" dirty="0">
                <a:latin typeface="+mj-lt"/>
              </a:rPr>
              <a:t> (Raciocínio Baseado em Casos, </a:t>
            </a:r>
            <a:r>
              <a:rPr lang="pt-BR" sz="1200" dirty="0" err="1">
                <a:latin typeface="+mj-lt"/>
              </a:rPr>
              <a:t>Nearest</a:t>
            </a:r>
            <a:r>
              <a:rPr lang="pt-BR" sz="1200" dirty="0">
                <a:latin typeface="+mj-lt"/>
              </a:rPr>
              <a:t> </a:t>
            </a:r>
            <a:r>
              <a:rPr lang="pt-BR" sz="1200" dirty="0" err="1">
                <a:latin typeface="+mj-lt"/>
              </a:rPr>
              <a:t>Neighbors</a:t>
            </a:r>
            <a:r>
              <a:rPr lang="pt-BR" sz="1200" dirty="0">
                <a:latin typeface="+mj-lt"/>
              </a:rPr>
              <a:t>)</a:t>
            </a:r>
          </a:p>
          <a:p>
            <a:pPr indent="0">
              <a:lnSpc>
                <a:spcPct val="100000"/>
              </a:lnSpc>
            </a:pPr>
            <a:r>
              <a:rPr lang="pt-BR" sz="1200" dirty="0">
                <a:latin typeface="+mj-lt"/>
              </a:rPr>
              <a:t>Conexionista: Modelo inspirado no modelo biológico do sistema nervoso (Redes Neurais)</a:t>
            </a:r>
          </a:p>
          <a:p>
            <a:pPr indent="0">
              <a:lnSpc>
                <a:spcPct val="100000"/>
              </a:lnSpc>
            </a:pPr>
            <a:r>
              <a:rPr lang="pt-BR" sz="1200" dirty="0">
                <a:latin typeface="+mj-lt"/>
              </a:rPr>
              <a:t>Evolucionistas: Teoria de Darwin (Algoritmos Genéticos)</a:t>
            </a:r>
          </a:p>
        </p:txBody>
      </p:sp>
    </p:spTree>
    <p:extLst>
      <p:ext uri="{BB962C8B-B14F-4D97-AF65-F5344CB8AC3E}">
        <p14:creationId xmlns:p14="http://schemas.microsoft.com/office/powerpoint/2010/main" val="3254835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Modos de Aprendizagem</a:t>
            </a:r>
          </a:p>
        </p:txBody>
      </p:sp>
      <p:sp>
        <p:nvSpPr>
          <p:cNvPr id="3" name="Espaço Reservado para Conteúdo 2"/>
          <p:cNvSpPr>
            <a:spLocks noGrp="1"/>
          </p:cNvSpPr>
          <p:nvPr>
            <p:ph idx="1"/>
          </p:nvPr>
        </p:nvSpPr>
        <p:spPr/>
        <p:txBody>
          <a:bodyPr>
            <a:normAutofit fontScale="70000" lnSpcReduction="20000"/>
          </a:bodyPr>
          <a:lstStyle/>
          <a:p>
            <a:r>
              <a:rPr lang="pt-BR" dirty="0">
                <a:solidFill>
                  <a:srgbClr val="00B0F0"/>
                </a:solidFill>
                <a:latin typeface="Arial (Títulos)"/>
              </a:rPr>
              <a:t>Aprendizagem Supervisionada</a:t>
            </a:r>
          </a:p>
          <a:p>
            <a:pPr lvl="1"/>
            <a:r>
              <a:rPr lang="pt-BR" dirty="0">
                <a:latin typeface="Arial (Títulos)"/>
              </a:rPr>
              <a:t>São apresentadas ao computador exemplos de entradas e saídas desejadas, fornecidas por um "professor". O objetivo é aprender uma regra geral que mapeia as entradas para as saídas.</a:t>
            </a:r>
          </a:p>
          <a:p>
            <a:pPr lvl="1"/>
            <a:r>
              <a:rPr lang="pt-BR" dirty="0">
                <a:latin typeface="Arial (Títulos)"/>
              </a:rPr>
              <a:t>Você tem parâmetros rotulados que são usados para construir o modelo e tentar predizer os demais rótulos, baseados em parâmetros apenas.</a:t>
            </a:r>
          </a:p>
          <a:p>
            <a:r>
              <a:rPr lang="pt-BR" dirty="0">
                <a:solidFill>
                  <a:srgbClr val="00B0F0"/>
                </a:solidFill>
                <a:latin typeface="Arial (Títulos)"/>
              </a:rPr>
              <a:t>Aprendizado não supervisionado</a:t>
            </a:r>
          </a:p>
          <a:p>
            <a:pPr lvl="1"/>
            <a:r>
              <a:rPr lang="pt-BR" dirty="0">
                <a:latin typeface="Arial (Títulos)"/>
              </a:rPr>
              <a:t>Nenhum tipo de etiqueta é dado ao algoritmo de aprendizado, deixando-o sozinho para encontrar estrutura nas entradas fornecidas. O aprendizado não supervisionado pode ser um objetivo em si mesmo (descobrir novos padrões nos dados) ou um meio para atingir um fim.</a:t>
            </a:r>
          </a:p>
          <a:p>
            <a:pPr lvl="1"/>
            <a:r>
              <a:rPr lang="pt-BR" dirty="0">
                <a:latin typeface="Arial (Títulos)"/>
              </a:rPr>
              <a:t>Você possui os parâmetros sem rótulos e quer encontrar subgrupos dentro de dados que possuam algum tipo de semelhança.</a:t>
            </a:r>
          </a:p>
          <a:p>
            <a:r>
              <a:rPr lang="pt-BR" dirty="0">
                <a:solidFill>
                  <a:srgbClr val="00B0F0"/>
                </a:solidFill>
                <a:latin typeface="Arial (Títulos)"/>
              </a:rPr>
              <a:t>Aprendizado por reforço</a:t>
            </a:r>
          </a:p>
          <a:p>
            <a:pPr lvl="1"/>
            <a:r>
              <a:rPr lang="pt-BR" dirty="0">
                <a:latin typeface="Arial (Títulos)"/>
              </a:rPr>
              <a:t>Um programa de computador interage com um ambiente dinâmico, em que o programa deve desempenhar determinado objetivo (por exemplo, dirigir um veículo). É fornecido, ao programa, feedback quanto a premiações e punições, na medida em que é navegado o espaço do problema. Outro exemplo de aprendizado por reforço é aprender a jogar um determinado jogo apenas jogando contra um oponente.</a:t>
            </a:r>
          </a:p>
          <a:p>
            <a:pPr lvl="1"/>
            <a:r>
              <a:rPr lang="pt-BR" dirty="0">
                <a:latin typeface="Arial (Títulos)"/>
              </a:rPr>
              <a:t>Algoritmos que aprendem a executar ações baseados em experiências do mesmo com algum meio.</a:t>
            </a:r>
          </a:p>
        </p:txBody>
      </p:sp>
    </p:spTree>
    <p:extLst>
      <p:ext uri="{BB962C8B-B14F-4D97-AF65-F5344CB8AC3E}">
        <p14:creationId xmlns:p14="http://schemas.microsoft.com/office/powerpoint/2010/main" val="2487580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1308821" y="372341"/>
            <a:ext cx="9553575" cy="6362700"/>
          </a:xfrm>
          <a:prstGeom prst="rect">
            <a:avLst/>
          </a:prstGeom>
        </p:spPr>
      </p:pic>
    </p:spTree>
    <p:extLst>
      <p:ext uri="{BB962C8B-B14F-4D97-AF65-F5344CB8AC3E}">
        <p14:creationId xmlns:p14="http://schemas.microsoft.com/office/powerpoint/2010/main" val="3722731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Supervised</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Supervised</a:t>
            </a:r>
            <a:r>
              <a:rPr lang="pt-BR" sz="2400" dirty="0">
                <a:solidFill>
                  <a:schemeClr val="tx1"/>
                </a:solidFill>
                <a:latin typeface="Arial (Títulos)"/>
              </a:rPr>
              <a:t> Learning</a:t>
            </a:r>
          </a:p>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Você tem parâmetros rotulados que são usados para construir o modelo e tentar predizer os demais rótulos, baseados em parâmetros.</a:t>
            </a:r>
          </a:p>
          <a:p>
            <a:pPr marL="342900" indent="-342900">
              <a:buFont typeface="Arial" panose="020B0604020202020204" pitchFamily="34" charset="0"/>
              <a:buChar char="•"/>
            </a:pPr>
            <a:r>
              <a:rPr lang="pt-BR" sz="2400" dirty="0">
                <a:solidFill>
                  <a:schemeClr val="tx1"/>
                </a:solidFill>
                <a:latin typeface="Arial (Títulos)"/>
              </a:rPr>
              <a:t>Por exemplo: você tem características técnicas de peças de equipamentos que falharam “F” e não falharam “NF” e quer predizer o comportamento das demais peças</a:t>
            </a:r>
            <a:endParaRPr lang="pt-BR" sz="2000" dirty="0">
              <a:solidFill>
                <a:schemeClr val="tx1"/>
              </a:solidFill>
              <a:latin typeface="Arial (Títulos)"/>
            </a:endParaRPr>
          </a:p>
        </p:txBody>
      </p:sp>
    </p:spTree>
    <p:extLst>
      <p:ext uri="{BB962C8B-B14F-4D97-AF65-F5344CB8AC3E}">
        <p14:creationId xmlns:p14="http://schemas.microsoft.com/office/powerpoint/2010/main" val="111576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Supervised</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Supervised</a:t>
            </a:r>
            <a:r>
              <a:rPr lang="pt-BR" sz="2400" dirty="0">
                <a:solidFill>
                  <a:schemeClr val="tx1"/>
                </a:solidFill>
                <a:latin typeface="Arial (Títulos)"/>
              </a:rPr>
              <a:t> Learning</a:t>
            </a:r>
          </a:p>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O algoritmo de aprendizado recebe entradas com as saídas corretas e ajusta o seu modelo de forma iterativa para que o mesmo se adapte as condições apresentadas no </a:t>
            </a:r>
            <a:r>
              <a:rPr lang="pt-BR" sz="2400" b="1" dirty="0">
                <a:solidFill>
                  <a:schemeClr val="tx1"/>
                </a:solidFill>
                <a:latin typeface="Arial (Títulos)"/>
              </a:rPr>
              <a:t>conjunto de dados de treino</a:t>
            </a:r>
            <a:r>
              <a:rPr lang="pt-BR" sz="2400" dirty="0">
                <a:solidFill>
                  <a:schemeClr val="tx1"/>
                </a:solidFill>
                <a:latin typeface="Arial (Títulos)"/>
              </a:rPr>
              <a:t>.</a:t>
            </a:r>
          </a:p>
          <a:p>
            <a:pPr marL="342900" indent="-342900">
              <a:buFont typeface="Arial" panose="020B0604020202020204" pitchFamily="34" charset="0"/>
              <a:buChar char="•"/>
            </a:pPr>
            <a:r>
              <a:rPr lang="pt-BR" sz="2400" dirty="0">
                <a:solidFill>
                  <a:schemeClr val="tx1"/>
                </a:solidFill>
                <a:latin typeface="Arial (Títulos)"/>
              </a:rPr>
              <a:t>Então o algoritmo irá conferir a precisão do modelo criado usando o </a:t>
            </a:r>
            <a:r>
              <a:rPr lang="pt-BR" sz="2400" b="1" dirty="0">
                <a:solidFill>
                  <a:schemeClr val="tx1"/>
                </a:solidFill>
                <a:latin typeface="Arial (Títulos)"/>
              </a:rPr>
              <a:t>conjunto de dados de teste</a:t>
            </a:r>
            <a:r>
              <a:rPr lang="pt-BR" sz="2400" dirty="0">
                <a:solidFill>
                  <a:schemeClr val="tx1"/>
                </a:solidFill>
                <a:latin typeface="Arial (Títulos)"/>
              </a:rPr>
              <a:t>.</a:t>
            </a:r>
            <a:endParaRPr lang="pt-BR" sz="2000" dirty="0">
              <a:solidFill>
                <a:schemeClr val="tx1"/>
              </a:solidFill>
              <a:latin typeface="Arial (Títulos)"/>
            </a:endParaRPr>
          </a:p>
        </p:txBody>
      </p:sp>
    </p:spTree>
    <p:extLst>
      <p:ext uri="{BB962C8B-B14F-4D97-AF65-F5344CB8AC3E}">
        <p14:creationId xmlns:p14="http://schemas.microsoft.com/office/powerpoint/2010/main" val="30012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Supervisionado</a:t>
            </a:r>
            <a:endParaRPr lang="pt-BR" sz="600" dirty="0">
              <a:solidFill>
                <a:schemeClr val="bg1">
                  <a:lumMod val="75000"/>
                </a:schemeClr>
              </a:solidFill>
              <a:latin typeface="Arial (Títulos)"/>
            </a:endParaRPr>
          </a:p>
        </p:txBody>
      </p:sp>
      <p:sp>
        <p:nvSpPr>
          <p:cNvPr id="7" name="CaixaDeTexto 6">
            <a:extLst>
              <a:ext uri="{FF2B5EF4-FFF2-40B4-BE49-F238E27FC236}">
                <a16:creationId xmlns:a16="http://schemas.microsoft.com/office/drawing/2014/main" id="{FC99A926-9252-4E3C-960A-3057E1B5FDA2}"/>
              </a:ext>
            </a:extLst>
          </p:cNvPr>
          <p:cNvSpPr txBox="1"/>
          <p:nvPr/>
        </p:nvSpPr>
        <p:spPr>
          <a:xfrm>
            <a:off x="4632148" y="2380482"/>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Os </a:t>
            </a:r>
            <a:r>
              <a:rPr lang="pt-BR" sz="2000" b="1" dirty="0">
                <a:solidFill>
                  <a:schemeClr val="bg1">
                    <a:lumMod val="75000"/>
                  </a:schemeClr>
                </a:solidFill>
                <a:latin typeface="Arial (Títulos)"/>
              </a:rPr>
              <a:t>OUTPUTS</a:t>
            </a:r>
            <a:r>
              <a:rPr lang="pt-BR" sz="2000" dirty="0">
                <a:solidFill>
                  <a:schemeClr val="bg1">
                    <a:lumMod val="75000"/>
                  </a:schemeClr>
                </a:solidFill>
                <a:latin typeface="Arial (Títulos)"/>
              </a:rPr>
              <a:t> são fornecidos ao algoritmo!</a:t>
            </a:r>
          </a:p>
        </p:txBody>
      </p:sp>
      <p:pic>
        <p:nvPicPr>
          <p:cNvPr id="5" name="Imagem 4">
            <a:extLst>
              <a:ext uri="{FF2B5EF4-FFF2-40B4-BE49-F238E27FC236}">
                <a16:creationId xmlns:a16="http://schemas.microsoft.com/office/drawing/2014/main" id="{A61DF5DC-8384-4A05-ABE0-2CB441FB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387" y="3519312"/>
            <a:ext cx="1985845" cy="1904075"/>
          </a:xfrm>
          <a:prstGeom prst="rect">
            <a:avLst/>
          </a:prstGeom>
        </p:spPr>
      </p:pic>
      <p:sp>
        <p:nvSpPr>
          <p:cNvPr id="14" name="CaixaDeTexto 13">
            <a:extLst>
              <a:ext uri="{FF2B5EF4-FFF2-40B4-BE49-F238E27FC236}">
                <a16:creationId xmlns:a16="http://schemas.microsoft.com/office/drawing/2014/main" id="{CD7D2FEF-13C3-4FB1-9ABC-0DB07667D354}"/>
              </a:ext>
            </a:extLst>
          </p:cNvPr>
          <p:cNvSpPr txBox="1"/>
          <p:nvPr/>
        </p:nvSpPr>
        <p:spPr>
          <a:xfrm>
            <a:off x="4632146" y="2856126"/>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 modelo aprende com estes dados.</a:t>
            </a:r>
          </a:p>
        </p:txBody>
      </p:sp>
      <p:sp>
        <p:nvSpPr>
          <p:cNvPr id="17" name="CaixaDeTexto 16">
            <a:extLst>
              <a:ext uri="{FF2B5EF4-FFF2-40B4-BE49-F238E27FC236}">
                <a16:creationId xmlns:a16="http://schemas.microsoft.com/office/drawing/2014/main" id="{0B35507C-78C3-43CD-A638-F19C769A99BC}"/>
              </a:ext>
            </a:extLst>
          </p:cNvPr>
          <p:cNvSpPr txBox="1"/>
          <p:nvPr/>
        </p:nvSpPr>
        <p:spPr>
          <a:xfrm>
            <a:off x="3680178" y="5703432"/>
            <a:ext cx="8207022" cy="400110"/>
          </a:xfrm>
          <a:prstGeom prst="rect">
            <a:avLst/>
          </a:prstGeom>
          <a:noFill/>
        </p:spPr>
        <p:txBody>
          <a:bodyPr wrap="square" rtlCol="0">
            <a:spAutoFit/>
          </a:bodyPr>
          <a:lstStyle/>
          <a:p>
            <a:r>
              <a:rPr lang="pt-BR" sz="2000" dirty="0">
                <a:solidFill>
                  <a:schemeClr val="bg1">
                    <a:lumMod val="75000"/>
                  </a:schemeClr>
                </a:solidFill>
                <a:latin typeface="Arial (Títulos)"/>
              </a:rPr>
              <a:t>... E fornece respostas a partir de novas entradas</a:t>
            </a:r>
            <a:r>
              <a:rPr lang="pt-BR" sz="2000" b="1" dirty="0">
                <a:solidFill>
                  <a:schemeClr val="bg1">
                    <a:lumMod val="75000"/>
                  </a:schemeClr>
                </a:solidFill>
                <a:latin typeface="Arial (Títulos)"/>
              </a:rPr>
              <a:t>.</a:t>
            </a:r>
            <a:endParaRPr lang="pt-BR" sz="2000" dirty="0">
              <a:solidFill>
                <a:schemeClr val="bg1">
                  <a:lumMod val="75000"/>
                </a:schemeClr>
              </a:solidFill>
              <a:latin typeface="Arial (Títulos)"/>
            </a:endParaRPr>
          </a:p>
        </p:txBody>
      </p:sp>
      <p:pic>
        <p:nvPicPr>
          <p:cNvPr id="19" name="Imagem 18">
            <a:extLst>
              <a:ext uri="{FF2B5EF4-FFF2-40B4-BE49-F238E27FC236}">
                <a16:creationId xmlns:a16="http://schemas.microsoft.com/office/drawing/2014/main" id="{60A3989C-AC42-4A69-8D02-21CFADC26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253" y="2024358"/>
            <a:ext cx="2724150" cy="4229100"/>
          </a:xfrm>
          <a:prstGeom prst="rect">
            <a:avLst/>
          </a:prstGeom>
        </p:spPr>
      </p:pic>
    </p:spTree>
    <p:extLst>
      <p:ext uri="{BB962C8B-B14F-4D97-AF65-F5344CB8AC3E}">
        <p14:creationId xmlns:p14="http://schemas.microsoft.com/office/powerpoint/2010/main" val="78714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fltVal val="0"/>
                                          </p:val>
                                        </p:tav>
                                        <p:tav tm="100000">
                                          <p:val>
                                            <p:strVal val="#ppt_w"/>
                                          </p:val>
                                        </p:tav>
                                      </p:tavLst>
                                    </p:anim>
                                    <p:anim calcmode="lin" valueType="num">
                                      <p:cBhvr>
                                        <p:cTn id="30" dur="1000" fill="hold"/>
                                        <p:tgtEl>
                                          <p:spTgt spid="17"/>
                                        </p:tgtEl>
                                        <p:attrNameLst>
                                          <p:attrName>ppt_h</p:attrName>
                                        </p:attrNameLst>
                                      </p:cBhvr>
                                      <p:tavLst>
                                        <p:tav tm="0">
                                          <p:val>
                                            <p:fltVal val="0"/>
                                          </p:val>
                                        </p:tav>
                                        <p:tav tm="100000">
                                          <p:val>
                                            <p:strVal val="#ppt_h"/>
                                          </p:val>
                                        </p:tav>
                                      </p:tavLst>
                                    </p:anim>
                                    <p:anim calcmode="lin" valueType="num">
                                      <p:cBhvr>
                                        <p:cTn id="31" dur="1000" fill="hold"/>
                                        <p:tgtEl>
                                          <p:spTgt spid="17"/>
                                        </p:tgtEl>
                                        <p:attrNameLst>
                                          <p:attrName>style.rotation</p:attrName>
                                        </p:attrNameLst>
                                      </p:cBhvr>
                                      <p:tavLst>
                                        <p:tav tm="0">
                                          <p:val>
                                            <p:fltVal val="90"/>
                                          </p:val>
                                        </p:tav>
                                        <p:tav tm="100000">
                                          <p:val>
                                            <p:fltVal val="0"/>
                                          </p:val>
                                        </p:tav>
                                      </p:tavLst>
                                    </p:anim>
                                    <p:animEffect transition="in" filter="fade">
                                      <p:cBhvr>
                                        <p:cTn id="3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Classificação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7650974" y="1831932"/>
            <a:ext cx="2554182"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Regressão</a:t>
            </a:r>
            <a:endParaRPr lang="pt-BR" sz="600" b="1" dirty="0">
              <a:solidFill>
                <a:schemeClr val="bg1">
                  <a:lumMod val="75000"/>
                </a:schemeClr>
              </a:solidFill>
              <a:latin typeface="Arial (Títulos)"/>
            </a:endParaRPr>
          </a:p>
        </p:txBody>
      </p:sp>
      <p:pic>
        <p:nvPicPr>
          <p:cNvPr id="13" name="Imagem 12">
            <a:extLst>
              <a:ext uri="{FF2B5EF4-FFF2-40B4-BE49-F238E27FC236}">
                <a16:creationId xmlns:a16="http://schemas.microsoft.com/office/drawing/2014/main" id="{6682486F-E368-47F5-963D-0F8BE2B48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000" y="2977473"/>
            <a:ext cx="1525376" cy="1525376"/>
          </a:xfrm>
          <a:prstGeom prst="rect">
            <a:avLst/>
          </a:prstGeom>
        </p:spPr>
      </p:pic>
      <p:pic>
        <p:nvPicPr>
          <p:cNvPr id="3" name="Imagem 2">
            <a:extLst>
              <a:ext uri="{FF2B5EF4-FFF2-40B4-BE49-F238E27FC236}">
                <a16:creationId xmlns:a16="http://schemas.microsoft.com/office/drawing/2014/main" id="{745ACE3B-B12E-4D07-A06E-CA0326A512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0838" y="2775406"/>
            <a:ext cx="2331473" cy="1748605"/>
          </a:xfrm>
          <a:prstGeom prst="rect">
            <a:avLst/>
          </a:prstGeom>
        </p:spPr>
      </p:pic>
      <p:sp>
        <p:nvSpPr>
          <p:cNvPr id="19" name="CaixaDeTexto 18">
            <a:extLst>
              <a:ext uri="{FF2B5EF4-FFF2-40B4-BE49-F238E27FC236}">
                <a16:creationId xmlns:a16="http://schemas.microsoft.com/office/drawing/2014/main" id="{CF47A00B-F4F8-46E5-BB6C-7F99BE14EBFA}"/>
              </a:ext>
            </a:extLst>
          </p:cNvPr>
          <p:cNvSpPr txBox="1"/>
          <p:nvPr/>
        </p:nvSpPr>
        <p:spPr>
          <a:xfrm>
            <a:off x="1186709" y="4866506"/>
            <a:ext cx="3541959" cy="1200329"/>
          </a:xfrm>
          <a:prstGeom prst="rect">
            <a:avLst/>
          </a:prstGeom>
          <a:noFill/>
        </p:spPr>
        <p:txBody>
          <a:bodyPr wrap="square" rtlCol="0">
            <a:spAutoFit/>
          </a:bodyPr>
          <a:lstStyle/>
          <a:p>
            <a:pPr algn="ctr"/>
            <a:r>
              <a:rPr lang="pt-BR" sz="3600" dirty="0">
                <a:solidFill>
                  <a:srgbClr val="FF0000"/>
                </a:solidFill>
                <a:latin typeface="Arial (Títulos)"/>
              </a:rPr>
              <a:t>Valores </a:t>
            </a:r>
          </a:p>
          <a:p>
            <a:pPr algn="ctr"/>
            <a:r>
              <a:rPr lang="pt-BR" sz="3600" dirty="0">
                <a:solidFill>
                  <a:srgbClr val="FF0000"/>
                </a:solidFill>
                <a:latin typeface="Arial (Títulos)"/>
              </a:rPr>
              <a:t>Discretos</a:t>
            </a:r>
            <a:endParaRPr lang="pt-BR" dirty="0">
              <a:solidFill>
                <a:srgbClr val="FF0000"/>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860663" y="4866506"/>
            <a:ext cx="3431821" cy="1200329"/>
          </a:xfrm>
          <a:prstGeom prst="rect">
            <a:avLst/>
          </a:prstGeom>
          <a:noFill/>
        </p:spPr>
        <p:txBody>
          <a:bodyPr wrap="square" rtlCol="0">
            <a:spAutoFit/>
          </a:bodyPr>
          <a:lstStyle/>
          <a:p>
            <a:pPr algn="ctr"/>
            <a:r>
              <a:rPr lang="pt-BR" sz="3600" dirty="0">
                <a:solidFill>
                  <a:srgbClr val="00B050"/>
                </a:solidFill>
                <a:latin typeface="Arial (Títulos)"/>
              </a:rPr>
              <a:t>Valores</a:t>
            </a:r>
          </a:p>
          <a:p>
            <a:pPr algn="ctr"/>
            <a:r>
              <a:rPr lang="pt-BR" sz="3600" dirty="0">
                <a:solidFill>
                  <a:srgbClr val="00B050"/>
                </a:solidFill>
                <a:latin typeface="Arial (Títulos)"/>
              </a:rPr>
              <a:t>Contínuos</a:t>
            </a:r>
            <a:endParaRPr lang="pt-BR" dirty="0">
              <a:solidFill>
                <a:srgbClr val="00B050"/>
              </a:solidFill>
              <a:latin typeface="Arial (Títulos)"/>
            </a:endParaRPr>
          </a:p>
        </p:txBody>
      </p:sp>
    </p:spTree>
    <p:extLst>
      <p:ext uri="{BB962C8B-B14F-4D97-AF65-F5344CB8AC3E}">
        <p14:creationId xmlns:p14="http://schemas.microsoft.com/office/powerpoint/2010/main" val="38451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pic>
        <p:nvPicPr>
          <p:cNvPr id="3" name="Imagem 2">
            <a:extLst>
              <a:ext uri="{FF2B5EF4-FFF2-40B4-BE49-F238E27FC236}">
                <a16:creationId xmlns:a16="http://schemas.microsoft.com/office/drawing/2014/main" id="{495EDAF2-1387-4F63-9F0D-C786CB39D4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988" y="1669747"/>
            <a:ext cx="1722799" cy="1722799"/>
          </a:xfrm>
          <a:prstGeom prst="rect">
            <a:avLst/>
          </a:prstGeom>
        </p:spPr>
      </p:pic>
      <p:sp>
        <p:nvSpPr>
          <p:cNvPr id="12" name="CaixaDeTexto 11">
            <a:extLst>
              <a:ext uri="{FF2B5EF4-FFF2-40B4-BE49-F238E27FC236}">
                <a16:creationId xmlns:a16="http://schemas.microsoft.com/office/drawing/2014/main" id="{F7FC9471-1E3B-471A-8826-55A5FD6914E7}"/>
              </a:ext>
            </a:extLst>
          </p:cNvPr>
          <p:cNvSpPr txBox="1"/>
          <p:nvPr/>
        </p:nvSpPr>
        <p:spPr>
          <a:xfrm>
            <a:off x="308275" y="3392546"/>
            <a:ext cx="2640223" cy="707886"/>
          </a:xfrm>
          <a:prstGeom prst="rect">
            <a:avLst/>
          </a:prstGeom>
          <a:noFill/>
        </p:spPr>
        <p:txBody>
          <a:bodyPr wrap="square" rtlCol="0">
            <a:spAutoFit/>
          </a:bodyPr>
          <a:lstStyle/>
          <a:p>
            <a:pPr algn="ctr"/>
            <a:r>
              <a:rPr lang="pt-BR" sz="2000" dirty="0">
                <a:solidFill>
                  <a:srgbClr val="00B050"/>
                </a:solidFill>
                <a:latin typeface="Arial (Títulos)"/>
              </a:rPr>
              <a:t>Previsão de preços de casas</a:t>
            </a:r>
            <a:endParaRPr lang="pt-BR" sz="1100" dirty="0">
              <a:solidFill>
                <a:srgbClr val="00B050"/>
              </a:solidFill>
              <a:latin typeface="Arial (Títulos)"/>
            </a:endParaRPr>
          </a:p>
        </p:txBody>
      </p:sp>
      <p:pic>
        <p:nvPicPr>
          <p:cNvPr id="13" name="Imagem 12">
            <a:extLst>
              <a:ext uri="{FF2B5EF4-FFF2-40B4-BE49-F238E27FC236}">
                <a16:creationId xmlns:a16="http://schemas.microsoft.com/office/drawing/2014/main" id="{762A7B32-0FFC-467A-8843-2FBE9D1EC5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152" y="4515560"/>
            <a:ext cx="1725501" cy="1647988"/>
          </a:xfrm>
          <a:prstGeom prst="rect">
            <a:avLst/>
          </a:prstGeom>
        </p:spPr>
      </p:pic>
      <p:sp>
        <p:nvSpPr>
          <p:cNvPr id="18" name="CaixaDeTexto 17">
            <a:extLst>
              <a:ext uri="{FF2B5EF4-FFF2-40B4-BE49-F238E27FC236}">
                <a16:creationId xmlns:a16="http://schemas.microsoft.com/office/drawing/2014/main" id="{69A8A4CD-638E-4A9E-ADD3-27865047D09D}"/>
              </a:ext>
            </a:extLst>
          </p:cNvPr>
          <p:cNvSpPr txBox="1"/>
          <p:nvPr/>
        </p:nvSpPr>
        <p:spPr>
          <a:xfrm>
            <a:off x="2606728" y="4749454"/>
            <a:ext cx="2640223" cy="1015663"/>
          </a:xfrm>
          <a:prstGeom prst="rect">
            <a:avLst/>
          </a:prstGeom>
          <a:noFill/>
        </p:spPr>
        <p:txBody>
          <a:bodyPr wrap="square" rtlCol="0">
            <a:spAutoFit/>
          </a:bodyPr>
          <a:lstStyle/>
          <a:p>
            <a:pPr algn="ctr"/>
            <a:r>
              <a:rPr lang="pt-BR" sz="2000" dirty="0">
                <a:solidFill>
                  <a:srgbClr val="00B050"/>
                </a:solidFill>
                <a:latin typeface="Arial (Títulos)"/>
              </a:rPr>
              <a:t>Quantos clientes irão migrar para a concorrência?</a:t>
            </a:r>
            <a:endParaRPr lang="pt-BR" sz="1100" dirty="0">
              <a:solidFill>
                <a:srgbClr val="00B050"/>
              </a:solidFill>
              <a:latin typeface="Arial (Títulos)"/>
            </a:endParaRPr>
          </a:p>
        </p:txBody>
      </p:sp>
      <p:pic>
        <p:nvPicPr>
          <p:cNvPr id="19" name="Imagem 18">
            <a:extLst>
              <a:ext uri="{FF2B5EF4-FFF2-40B4-BE49-F238E27FC236}">
                <a16:creationId xmlns:a16="http://schemas.microsoft.com/office/drawing/2014/main" id="{554BFA16-D95B-43D1-8067-CBA933A847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6774" y="1964142"/>
            <a:ext cx="4951560" cy="2785253"/>
          </a:xfrm>
          <a:prstGeom prst="rect">
            <a:avLst/>
          </a:prstGeom>
        </p:spPr>
      </p:pic>
      <p:sp>
        <p:nvSpPr>
          <p:cNvPr id="20" name="CaixaDeTexto 19">
            <a:extLst>
              <a:ext uri="{FF2B5EF4-FFF2-40B4-BE49-F238E27FC236}">
                <a16:creationId xmlns:a16="http://schemas.microsoft.com/office/drawing/2014/main" id="{44C7313C-5D4C-4933-A32F-FBFFA98EF00B}"/>
              </a:ext>
            </a:extLst>
          </p:cNvPr>
          <p:cNvSpPr txBox="1"/>
          <p:nvPr/>
        </p:nvSpPr>
        <p:spPr>
          <a:xfrm>
            <a:off x="3299111" y="1669747"/>
            <a:ext cx="3538392" cy="707886"/>
          </a:xfrm>
          <a:prstGeom prst="rect">
            <a:avLst/>
          </a:prstGeom>
          <a:noFill/>
        </p:spPr>
        <p:txBody>
          <a:bodyPr wrap="square" rtlCol="0">
            <a:spAutoFit/>
          </a:bodyPr>
          <a:lstStyle/>
          <a:p>
            <a:pPr algn="ctr"/>
            <a:r>
              <a:rPr lang="pt-BR" sz="2000" dirty="0">
                <a:solidFill>
                  <a:srgbClr val="00B050"/>
                </a:solidFill>
                <a:latin typeface="Arial (Títulos)"/>
              </a:rPr>
              <a:t>Previsão de consumo de energia elétrica</a:t>
            </a:r>
            <a:endParaRPr lang="pt-BR" sz="1100" dirty="0">
              <a:solidFill>
                <a:srgbClr val="00B050"/>
              </a:solidFill>
              <a:latin typeface="Arial (Títulos)"/>
            </a:endParaRPr>
          </a:p>
        </p:txBody>
      </p:sp>
      <p:pic>
        <p:nvPicPr>
          <p:cNvPr id="42" name="Imagem 41">
            <a:extLst>
              <a:ext uri="{FF2B5EF4-FFF2-40B4-BE49-F238E27FC236}">
                <a16:creationId xmlns:a16="http://schemas.microsoft.com/office/drawing/2014/main" id="{EF8BA758-49BB-49BD-A8B8-2B66651D4F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51469" y="1305287"/>
            <a:ext cx="2014509" cy="2012734"/>
          </a:xfrm>
          <a:prstGeom prst="rect">
            <a:avLst/>
          </a:prstGeom>
        </p:spPr>
      </p:pic>
      <p:sp>
        <p:nvSpPr>
          <p:cNvPr id="45" name="CaixaDeTexto 44">
            <a:extLst>
              <a:ext uri="{FF2B5EF4-FFF2-40B4-BE49-F238E27FC236}">
                <a16:creationId xmlns:a16="http://schemas.microsoft.com/office/drawing/2014/main" id="{53F98642-5A8C-4362-B144-3A728E92BB88}"/>
              </a:ext>
            </a:extLst>
          </p:cNvPr>
          <p:cNvSpPr txBox="1"/>
          <p:nvPr/>
        </p:nvSpPr>
        <p:spPr>
          <a:xfrm>
            <a:off x="7418334" y="3315042"/>
            <a:ext cx="4080818" cy="707886"/>
          </a:xfrm>
          <a:prstGeom prst="rect">
            <a:avLst/>
          </a:prstGeom>
          <a:noFill/>
        </p:spPr>
        <p:txBody>
          <a:bodyPr wrap="square" rtlCol="0">
            <a:spAutoFit/>
          </a:bodyPr>
          <a:lstStyle/>
          <a:p>
            <a:pPr algn="ctr"/>
            <a:r>
              <a:rPr lang="pt-BR" sz="2000" dirty="0">
                <a:solidFill>
                  <a:srgbClr val="FF0000"/>
                </a:solidFill>
                <a:latin typeface="Arial (Títulos)"/>
              </a:rPr>
              <a:t>Classificação de imagens através de padrões</a:t>
            </a:r>
            <a:endParaRPr lang="pt-BR" sz="1100" dirty="0">
              <a:solidFill>
                <a:srgbClr val="FF0000"/>
              </a:solidFill>
              <a:latin typeface="Arial (Títulos)"/>
            </a:endParaRPr>
          </a:p>
        </p:txBody>
      </p:sp>
      <p:pic>
        <p:nvPicPr>
          <p:cNvPr id="49" name="Imagem 48">
            <a:extLst>
              <a:ext uri="{FF2B5EF4-FFF2-40B4-BE49-F238E27FC236}">
                <a16:creationId xmlns:a16="http://schemas.microsoft.com/office/drawing/2014/main" id="{339C1FE7-893C-45A0-B367-04013B11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511" y="4357649"/>
            <a:ext cx="2197645" cy="2197645"/>
          </a:xfrm>
          <a:prstGeom prst="rect">
            <a:avLst/>
          </a:prstGeom>
        </p:spPr>
      </p:pic>
      <p:sp>
        <p:nvSpPr>
          <p:cNvPr id="50" name="CaixaDeTexto 49">
            <a:extLst>
              <a:ext uri="{FF2B5EF4-FFF2-40B4-BE49-F238E27FC236}">
                <a16:creationId xmlns:a16="http://schemas.microsoft.com/office/drawing/2014/main" id="{1AD6DBA5-CA67-4964-824E-4308EF60CEF0}"/>
              </a:ext>
            </a:extLst>
          </p:cNvPr>
          <p:cNvSpPr txBox="1"/>
          <p:nvPr/>
        </p:nvSpPr>
        <p:spPr>
          <a:xfrm>
            <a:off x="8054809" y="4732174"/>
            <a:ext cx="3036457" cy="707886"/>
          </a:xfrm>
          <a:prstGeom prst="rect">
            <a:avLst/>
          </a:prstGeom>
          <a:noFill/>
        </p:spPr>
        <p:txBody>
          <a:bodyPr wrap="square" rtlCol="0">
            <a:spAutoFit/>
          </a:bodyPr>
          <a:lstStyle/>
          <a:p>
            <a:pPr algn="ctr"/>
            <a:r>
              <a:rPr lang="pt-BR" sz="2000" dirty="0">
                <a:solidFill>
                  <a:srgbClr val="FF0000"/>
                </a:solidFill>
                <a:latin typeface="Arial (Títulos)"/>
              </a:rPr>
              <a:t>Classificar tumores como Malignos ou Benignos</a:t>
            </a:r>
            <a:endParaRPr lang="pt-BR" sz="1100" dirty="0">
              <a:solidFill>
                <a:srgbClr val="FF0000"/>
              </a:solidFill>
              <a:latin typeface="Arial (Títulos)"/>
            </a:endParaRPr>
          </a:p>
        </p:txBody>
      </p:sp>
    </p:spTree>
    <p:extLst>
      <p:ext uri="{BB962C8B-B14F-4D97-AF65-F5344CB8AC3E}">
        <p14:creationId xmlns:p14="http://schemas.microsoft.com/office/powerpoint/2010/main" val="292613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P spid="45" grpId="0"/>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Arial (Títulos)"/>
              </a:rPr>
              <a:t>Supervised</a:t>
            </a:r>
            <a:r>
              <a:rPr lang="pt-BR" sz="4400" dirty="0">
                <a:latin typeface="Arial (Títulos)"/>
              </a:rPr>
              <a:t> Learning</a:t>
            </a:r>
            <a:endParaRPr lang="pt-BR" dirty="0">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4235203"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Supervisionado</a:t>
            </a:r>
            <a:endParaRPr lang="pt-BR" sz="600" dirty="0">
              <a:solidFill>
                <a:schemeClr val="bg1">
                  <a:lumMod val="50000"/>
                </a:schemeClr>
              </a:solidFill>
              <a:latin typeface="Arial (Títulos)"/>
            </a:endParaRPr>
          </a:p>
        </p:txBody>
      </p:sp>
      <p:pic>
        <p:nvPicPr>
          <p:cNvPr id="7" name="Imagem 6">
            <a:extLst>
              <a:ext uri="{FF2B5EF4-FFF2-40B4-BE49-F238E27FC236}">
                <a16:creationId xmlns:a16="http://schemas.microsoft.com/office/drawing/2014/main" id="{20AE6505-FCDD-4397-B03E-AA2B4FBE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2104791"/>
            <a:ext cx="8297333" cy="4148667"/>
          </a:xfrm>
          <a:prstGeom prst="rect">
            <a:avLst/>
          </a:prstGeom>
        </p:spPr>
      </p:pic>
    </p:spTree>
    <p:extLst>
      <p:ext uri="{BB962C8B-B14F-4D97-AF65-F5344CB8AC3E}">
        <p14:creationId xmlns:p14="http://schemas.microsoft.com/office/powerpoint/2010/main" val="2180297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a:t>
            </a:r>
            <a:r>
              <a:rPr lang="pt-BR" dirty="0">
                <a:latin typeface="Arial (Títulos))"/>
              </a:rPr>
              <a:t> supervisionada</a:t>
            </a:r>
          </a:p>
        </p:txBody>
      </p:sp>
      <p:pic>
        <p:nvPicPr>
          <p:cNvPr id="4" name="Espaço Reservado para Conteúdo 3"/>
          <p:cNvPicPr>
            <a:picLocks noGrp="1" noChangeAspect="1"/>
          </p:cNvPicPr>
          <p:nvPr>
            <p:ph idx="1"/>
          </p:nvPr>
        </p:nvPicPr>
        <p:blipFill>
          <a:blip r:embed="rId2"/>
          <a:stretch>
            <a:fillRect/>
          </a:stretch>
        </p:blipFill>
        <p:spPr>
          <a:xfrm>
            <a:off x="838200" y="1690688"/>
            <a:ext cx="8144440" cy="4762713"/>
          </a:xfrm>
          <a:prstGeom prst="rect">
            <a:avLst/>
          </a:prstGeom>
        </p:spPr>
      </p:pic>
    </p:spTree>
    <p:extLst>
      <p:ext uri="{BB962C8B-B14F-4D97-AF65-F5344CB8AC3E}">
        <p14:creationId xmlns:p14="http://schemas.microsoft.com/office/powerpoint/2010/main" val="2824104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Abordagem no curso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a:solidFill>
                  <a:schemeClr val="tx1"/>
                </a:solidFill>
                <a:latin typeface="Arial (Títulos)"/>
              </a:rPr>
              <a:t>Para cada tópico de </a:t>
            </a:r>
            <a:r>
              <a:rPr lang="pt-BR" sz="2000" dirty="0" err="1">
                <a:solidFill>
                  <a:schemeClr val="tx1"/>
                </a:solidFill>
                <a:latin typeface="Arial (Títulos)"/>
              </a:rPr>
              <a:t>Machine</a:t>
            </a:r>
            <a:r>
              <a:rPr lang="pt-BR" sz="2000" dirty="0">
                <a:solidFill>
                  <a:schemeClr val="tx1"/>
                </a:solidFill>
                <a:latin typeface="Arial (Títulos)"/>
              </a:rPr>
              <a:t> Learning</a:t>
            </a:r>
          </a:p>
          <a:p>
            <a:endParaRPr lang="pt-BR" sz="20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Leitura recomendada</a:t>
            </a:r>
          </a:p>
          <a:p>
            <a:pPr marL="800100" lvl="1" indent="-342900">
              <a:buFont typeface="Arial" panose="020B0604020202020204" pitchFamily="34" charset="0"/>
              <a:buChar char="•"/>
            </a:pPr>
            <a:r>
              <a:rPr lang="pt-BR" dirty="0">
                <a:latin typeface="Arial (Títulos)"/>
              </a:rPr>
              <a:t>Utilizaremos </a:t>
            </a:r>
            <a:r>
              <a:rPr lang="pt-BR" dirty="0" err="1">
                <a:latin typeface="Arial (Títulos)"/>
              </a:rPr>
              <a:t>Introduction</a:t>
            </a:r>
            <a:r>
              <a:rPr lang="pt-BR" dirty="0">
                <a:latin typeface="Arial (Títulos)"/>
              </a:rPr>
              <a:t> </a:t>
            </a:r>
            <a:r>
              <a:rPr lang="pt-BR" dirty="0" err="1">
                <a:latin typeface="Arial (Títulos)"/>
              </a:rPr>
              <a:t>to</a:t>
            </a:r>
            <a:r>
              <a:rPr lang="pt-BR" dirty="0">
                <a:latin typeface="Arial (Títulos)"/>
              </a:rPr>
              <a:t> </a:t>
            </a:r>
            <a:r>
              <a:rPr lang="pt-BR" dirty="0" err="1">
                <a:latin typeface="Arial (Títulos)"/>
              </a:rPr>
              <a:t>Statical</a:t>
            </a:r>
            <a:r>
              <a:rPr lang="pt-BR" dirty="0">
                <a:latin typeface="Arial (Títulos)"/>
              </a:rPr>
              <a:t> Learning de </a:t>
            </a:r>
            <a:r>
              <a:rPr lang="pt-BR" dirty="0" err="1">
                <a:latin typeface="Arial (Títulos)"/>
              </a:rPr>
              <a:t>Gareth</a:t>
            </a:r>
            <a:r>
              <a:rPr lang="pt-BR" dirty="0">
                <a:latin typeface="Arial (Títulos)"/>
              </a:rPr>
              <a:t> James</a:t>
            </a:r>
            <a:endParaRPr lang="pt-BR"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Breve resumo da teoria</a:t>
            </a:r>
          </a:p>
          <a:p>
            <a:pPr marL="342900" indent="-342900">
              <a:buFont typeface="Arial" panose="020B0604020202020204" pitchFamily="34" charset="0"/>
              <a:buChar char="•"/>
            </a:pPr>
            <a:r>
              <a:rPr lang="pt-BR" sz="2000" dirty="0">
                <a:solidFill>
                  <a:schemeClr val="tx1"/>
                </a:solidFill>
                <a:latin typeface="Arial (Títulos)"/>
              </a:rPr>
              <a:t>Demonstrações do algoritmo no Python</a:t>
            </a:r>
          </a:p>
          <a:p>
            <a:pPr marL="342900" indent="-342900">
              <a:buFont typeface="Arial" panose="020B0604020202020204" pitchFamily="34" charset="0"/>
              <a:buChar char="•"/>
            </a:pPr>
            <a:r>
              <a:rPr lang="pt-BR" sz="2000" dirty="0">
                <a:solidFill>
                  <a:schemeClr val="tx1"/>
                </a:solidFill>
                <a:latin typeface="Arial (Títulos)"/>
              </a:rPr>
              <a:t>Projeto</a:t>
            </a:r>
          </a:p>
          <a:p>
            <a:pPr marL="342900" indent="-342900">
              <a:buFont typeface="Arial" panose="020B0604020202020204" pitchFamily="34" charset="0"/>
              <a:buChar char="•"/>
            </a:pPr>
            <a:r>
              <a:rPr lang="pt-BR" sz="2000" dirty="0">
                <a:solidFill>
                  <a:schemeClr val="tx1"/>
                </a:solidFill>
                <a:latin typeface="Arial (Títulos)"/>
              </a:rPr>
              <a:t>Solução do Projeto</a:t>
            </a:r>
          </a:p>
          <a:p>
            <a:pPr marL="342900" indent="-342900">
              <a:buFont typeface="Arial" panose="020B0604020202020204" pitchFamily="34" charset="0"/>
              <a:buChar char="•"/>
            </a:pPr>
            <a:r>
              <a:rPr lang="pt-BR" sz="2000" dirty="0">
                <a:solidFill>
                  <a:schemeClr val="tx1"/>
                </a:solidFill>
                <a:latin typeface="Arial (Títulos)"/>
              </a:rPr>
              <a:t>Exercícios</a:t>
            </a:r>
          </a:p>
          <a:p>
            <a:pPr marL="342900" indent="-342900">
              <a:buFont typeface="Arial" panose="020B0604020202020204" pitchFamily="34" charset="0"/>
              <a:buChar char="•"/>
            </a:pPr>
            <a:r>
              <a:rPr lang="pt-BR" sz="2000" dirty="0">
                <a:solidFill>
                  <a:schemeClr val="tx1"/>
                </a:solidFill>
                <a:latin typeface="Arial (Títulos)"/>
              </a:rPr>
              <a:t>Avaliação final será um projeto proposto pelo aluno para resolver algum problema utilizando os algoritmos abordados no curso.</a:t>
            </a:r>
          </a:p>
        </p:txBody>
      </p:sp>
    </p:spTree>
    <p:extLst>
      <p:ext uri="{BB962C8B-B14F-4D97-AF65-F5344CB8AC3E}">
        <p14:creationId xmlns:p14="http://schemas.microsoft.com/office/powerpoint/2010/main" val="191688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Unsupervised</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Unsupervised</a:t>
            </a:r>
            <a:r>
              <a:rPr lang="pt-BR" sz="2400" dirty="0">
                <a:solidFill>
                  <a:schemeClr val="tx1"/>
                </a:solidFill>
                <a:latin typeface="Arial (Títulos)"/>
              </a:rPr>
              <a:t> Learning</a:t>
            </a:r>
          </a:p>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Técnicas populares incluem mapas </a:t>
            </a:r>
            <a:r>
              <a:rPr lang="pt-BR" sz="2400" dirty="0" err="1">
                <a:solidFill>
                  <a:schemeClr val="tx1"/>
                </a:solidFill>
                <a:latin typeface="Arial (Títulos)"/>
              </a:rPr>
              <a:t>auto-organizáveis</a:t>
            </a:r>
            <a:r>
              <a:rPr lang="pt-BR" sz="2400" dirty="0">
                <a:solidFill>
                  <a:schemeClr val="tx1"/>
                </a:solidFill>
                <a:latin typeface="Arial (Títulos)"/>
              </a:rPr>
              <a:t>, k-</a:t>
            </a:r>
            <a:r>
              <a:rPr lang="pt-BR" sz="2400" dirty="0" err="1">
                <a:solidFill>
                  <a:schemeClr val="tx1"/>
                </a:solidFill>
                <a:latin typeface="Arial (Títulos)"/>
              </a:rPr>
              <a:t>means</a:t>
            </a:r>
            <a:r>
              <a:rPr lang="pt-BR" sz="2400" dirty="0">
                <a:solidFill>
                  <a:schemeClr val="tx1"/>
                </a:solidFill>
                <a:latin typeface="Arial (Títulos)"/>
              </a:rPr>
              <a:t> </a:t>
            </a:r>
            <a:r>
              <a:rPr lang="pt-BR" sz="2400" dirty="0" err="1">
                <a:solidFill>
                  <a:schemeClr val="tx1"/>
                </a:solidFill>
                <a:latin typeface="Arial (Títulos)"/>
              </a:rPr>
              <a:t>clustering</a:t>
            </a:r>
            <a:r>
              <a:rPr lang="pt-BR" sz="2400" dirty="0">
                <a:solidFill>
                  <a:schemeClr val="tx1"/>
                </a:solidFill>
                <a:latin typeface="Arial (Títulos)"/>
              </a:rPr>
              <a:t> e singulares </a:t>
            </a:r>
            <a:r>
              <a:rPr lang="pt-BR" sz="2400" dirty="0" err="1">
                <a:solidFill>
                  <a:schemeClr val="tx1"/>
                </a:solidFill>
                <a:latin typeface="Arial (Títulos)"/>
              </a:rPr>
              <a:t>value</a:t>
            </a:r>
            <a:r>
              <a:rPr lang="pt-BR" sz="2400" dirty="0">
                <a:solidFill>
                  <a:schemeClr val="tx1"/>
                </a:solidFill>
                <a:latin typeface="Arial (Títulos)"/>
              </a:rPr>
              <a:t> </a:t>
            </a:r>
            <a:r>
              <a:rPr lang="pt-BR" sz="2400" dirty="0" err="1">
                <a:solidFill>
                  <a:schemeClr val="tx1"/>
                </a:solidFill>
                <a:latin typeface="Arial (Títulos)"/>
              </a:rPr>
              <a:t>decomposition</a:t>
            </a:r>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Estes algoritmos também são usados para segmentar textos em tópicos, identificação de </a:t>
            </a:r>
            <a:r>
              <a:rPr lang="pt-BR" sz="2400" dirty="0" err="1">
                <a:solidFill>
                  <a:schemeClr val="tx1"/>
                </a:solidFill>
                <a:latin typeface="Arial (Títulos)"/>
              </a:rPr>
              <a:t>outliers</a:t>
            </a:r>
            <a:r>
              <a:rPr lang="pt-BR" sz="2400" dirty="0">
                <a:solidFill>
                  <a:schemeClr val="tx1"/>
                </a:solidFill>
                <a:latin typeface="Arial (Títulos)"/>
              </a:rPr>
              <a:t> em conjuntos de dados e recomendação de itens à clientes.</a:t>
            </a:r>
            <a:endParaRPr lang="pt-BR" sz="2000" dirty="0">
              <a:solidFill>
                <a:schemeClr val="tx1"/>
              </a:solidFill>
              <a:latin typeface="Arial (Títulos)"/>
            </a:endParaRPr>
          </a:p>
        </p:txBody>
      </p:sp>
    </p:spTree>
    <p:extLst>
      <p:ext uri="{BB962C8B-B14F-4D97-AF65-F5344CB8AC3E}">
        <p14:creationId xmlns:p14="http://schemas.microsoft.com/office/powerpoint/2010/main" val="26672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Unsupervised</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Unsupervised</a:t>
            </a:r>
            <a:r>
              <a:rPr lang="pt-BR" sz="2400" dirty="0">
                <a:solidFill>
                  <a:schemeClr val="tx1"/>
                </a:solidFill>
                <a:latin typeface="Arial (Títulos)"/>
              </a:rPr>
              <a:t> Learning</a:t>
            </a:r>
          </a:p>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É usado quando os dados não possuem classificações prévias.</a:t>
            </a:r>
          </a:p>
          <a:p>
            <a:pPr marL="342900" indent="-342900">
              <a:buFont typeface="Arial" panose="020B0604020202020204" pitchFamily="34" charset="0"/>
              <a:buChar char="•"/>
            </a:pPr>
            <a:r>
              <a:rPr lang="pt-BR" sz="2400" dirty="0">
                <a:solidFill>
                  <a:schemeClr val="tx1"/>
                </a:solidFill>
                <a:latin typeface="Arial (Títulos)"/>
              </a:rPr>
              <a:t>A resposta correta não é dita ao algoritmo, cabendo ele encontrar padrões nos dados e agrupá-los/classifica-los baseados em similaridades nos conjuntos de parâmetros.</a:t>
            </a:r>
            <a:endParaRPr lang="pt-BR" sz="2000" dirty="0">
              <a:solidFill>
                <a:schemeClr val="tx1"/>
              </a:solidFill>
              <a:latin typeface="Arial (Títulos)"/>
            </a:endParaRPr>
          </a:p>
        </p:txBody>
      </p:sp>
    </p:spTree>
    <p:extLst>
      <p:ext uri="{BB962C8B-B14F-4D97-AF65-F5344CB8AC3E}">
        <p14:creationId xmlns:p14="http://schemas.microsoft.com/office/powerpoint/2010/main" val="297886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Arial (Títulos)"/>
              </a:rPr>
              <a:t>Unsupervised</a:t>
            </a:r>
            <a:r>
              <a:rPr lang="pt-BR" sz="4400" dirty="0">
                <a:latin typeface="Arial (Títulos)"/>
              </a:rPr>
              <a:t> Learning</a:t>
            </a:r>
            <a:endParaRPr lang="pt-BR" dirty="0">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Não-Supervisionado</a:t>
            </a:r>
            <a:endParaRPr lang="pt-BR" sz="600" dirty="0">
              <a:solidFill>
                <a:schemeClr val="bg1">
                  <a:lumMod val="50000"/>
                </a:schemeClr>
              </a:solidFill>
              <a:latin typeface="Arial (Títulos)"/>
            </a:endParaRPr>
          </a:p>
        </p:txBody>
      </p:sp>
      <p:pic>
        <p:nvPicPr>
          <p:cNvPr id="2" name="Imagem 1">
            <a:extLst>
              <a:ext uri="{FF2B5EF4-FFF2-40B4-BE49-F238E27FC236}">
                <a16:creationId xmlns:a16="http://schemas.microsoft.com/office/drawing/2014/main" id="{C1F5241F-D4CD-47EA-BAA0-90C6504F25B9}"/>
              </a:ext>
            </a:extLst>
          </p:cNvPr>
          <p:cNvPicPr>
            <a:picLocks noChangeAspect="1"/>
          </p:cNvPicPr>
          <p:nvPr/>
        </p:nvPicPr>
        <p:blipFill>
          <a:blip r:embed="rId3"/>
          <a:stretch>
            <a:fillRect/>
          </a:stretch>
        </p:blipFill>
        <p:spPr>
          <a:xfrm>
            <a:off x="682449" y="2388834"/>
            <a:ext cx="6334125" cy="3457575"/>
          </a:xfrm>
          <a:prstGeom prst="rect">
            <a:avLst/>
          </a:prstGeom>
        </p:spPr>
      </p:pic>
      <p:pic>
        <p:nvPicPr>
          <p:cNvPr id="4" name="Imagem 3">
            <a:extLst>
              <a:ext uri="{FF2B5EF4-FFF2-40B4-BE49-F238E27FC236}">
                <a16:creationId xmlns:a16="http://schemas.microsoft.com/office/drawing/2014/main" id="{8D6D83BC-D6B9-4D2D-AF0C-CBE6F934017D}"/>
              </a:ext>
            </a:extLst>
          </p:cNvPr>
          <p:cNvPicPr>
            <a:picLocks noChangeAspect="1"/>
          </p:cNvPicPr>
          <p:nvPr/>
        </p:nvPicPr>
        <p:blipFill>
          <a:blip r:embed="rId4"/>
          <a:stretch>
            <a:fillRect/>
          </a:stretch>
        </p:blipFill>
        <p:spPr>
          <a:xfrm>
            <a:off x="7252406" y="2795882"/>
            <a:ext cx="4098847" cy="3457576"/>
          </a:xfrm>
          <a:prstGeom prst="rect">
            <a:avLst/>
          </a:prstGeom>
        </p:spPr>
      </p:pic>
    </p:spTree>
    <p:extLst>
      <p:ext uri="{BB962C8B-B14F-4D97-AF65-F5344CB8AC3E}">
        <p14:creationId xmlns:p14="http://schemas.microsoft.com/office/powerpoint/2010/main" val="388410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Unsupervised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Não-Supervisionado</a:t>
            </a:r>
            <a:endParaRPr lang="pt-BR" sz="600"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A528FC89-84D8-44AB-A5EC-BC4F44A88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851" y="3659925"/>
            <a:ext cx="1939926" cy="1939926"/>
          </a:xfrm>
          <a:prstGeom prst="rect">
            <a:avLst/>
          </a:prstGeom>
        </p:spPr>
      </p:pic>
      <p:pic>
        <p:nvPicPr>
          <p:cNvPr id="8" name="Imagem 7">
            <a:extLst>
              <a:ext uri="{FF2B5EF4-FFF2-40B4-BE49-F238E27FC236}">
                <a16:creationId xmlns:a16="http://schemas.microsoft.com/office/drawing/2014/main" id="{550B2F51-E4B5-4A61-B8F0-6CE0C1263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01" y="1685076"/>
            <a:ext cx="2771775" cy="3914775"/>
          </a:xfrm>
          <a:prstGeom prst="rect">
            <a:avLst/>
          </a:prstGeom>
        </p:spPr>
      </p:pic>
      <p:sp>
        <p:nvSpPr>
          <p:cNvPr id="18" name="CaixaDeTexto 17">
            <a:extLst>
              <a:ext uri="{FF2B5EF4-FFF2-40B4-BE49-F238E27FC236}">
                <a16:creationId xmlns:a16="http://schemas.microsoft.com/office/drawing/2014/main" id="{D8ECA294-CE4A-440C-BA6E-EF6FBB020F70}"/>
              </a:ext>
            </a:extLst>
          </p:cNvPr>
          <p:cNvSpPr txBox="1"/>
          <p:nvPr/>
        </p:nvSpPr>
        <p:spPr>
          <a:xfrm>
            <a:off x="1742191" y="2435308"/>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Os dados </a:t>
            </a:r>
            <a:r>
              <a:rPr lang="pt-BR" sz="2000" b="1" dirty="0">
                <a:solidFill>
                  <a:schemeClr val="bg1">
                    <a:lumMod val="75000"/>
                  </a:schemeClr>
                </a:solidFill>
                <a:latin typeface="Arial (Títulos)"/>
              </a:rPr>
              <a:t>não são rotulados!</a:t>
            </a:r>
            <a:endParaRPr lang="pt-BR" sz="2000"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873C8CBA-BF6F-4E43-AE9F-141BF12DFEB2}"/>
              </a:ext>
            </a:extLst>
          </p:cNvPr>
          <p:cNvSpPr txBox="1"/>
          <p:nvPr/>
        </p:nvSpPr>
        <p:spPr>
          <a:xfrm>
            <a:off x="1742190" y="2947864"/>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 </a:t>
            </a:r>
            <a:r>
              <a:rPr lang="pt-BR" sz="2000" b="1" dirty="0">
                <a:solidFill>
                  <a:schemeClr val="bg1">
                    <a:lumMod val="75000"/>
                  </a:schemeClr>
                </a:solidFill>
                <a:latin typeface="Arial (Títulos)"/>
              </a:rPr>
              <a:t>OUTPUT</a:t>
            </a:r>
            <a:r>
              <a:rPr lang="pt-BR" sz="2000" dirty="0">
                <a:solidFill>
                  <a:schemeClr val="bg1">
                    <a:lumMod val="75000"/>
                  </a:schemeClr>
                </a:solidFill>
                <a:latin typeface="Arial (Títulos)"/>
              </a:rPr>
              <a:t> não é fornecido ao modelo...</a:t>
            </a: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1742189" y="6053403"/>
            <a:ext cx="8462965" cy="400110"/>
          </a:xfrm>
          <a:prstGeom prst="rect">
            <a:avLst/>
          </a:prstGeom>
          <a:noFill/>
        </p:spPr>
        <p:txBody>
          <a:bodyPr wrap="square" rtlCol="0">
            <a:spAutoFit/>
          </a:bodyPr>
          <a:lstStyle/>
          <a:p>
            <a:r>
              <a:rPr lang="pt-BR" sz="2000" dirty="0">
                <a:solidFill>
                  <a:schemeClr val="bg1">
                    <a:lumMod val="75000"/>
                  </a:schemeClr>
                </a:solidFill>
                <a:latin typeface="Arial (Títulos)"/>
              </a:rPr>
              <a:t>... Mesmo assim é retornada uma resposta.</a:t>
            </a:r>
          </a:p>
        </p:txBody>
      </p:sp>
    </p:spTree>
    <p:extLst>
      <p:ext uri="{BB962C8B-B14F-4D97-AF65-F5344CB8AC3E}">
        <p14:creationId xmlns:p14="http://schemas.microsoft.com/office/powerpoint/2010/main" val="2640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Unsupervised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err="1">
                <a:solidFill>
                  <a:schemeClr val="bg1">
                    <a:lumMod val="75000"/>
                  </a:schemeClr>
                </a:solidFill>
                <a:latin typeface="Arial (Títulos)"/>
              </a:rPr>
              <a:t>Clusterização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482574" y="1524526"/>
            <a:ext cx="4492978" cy="954107"/>
          </a:xfrm>
          <a:prstGeom prst="rect">
            <a:avLst/>
          </a:prstGeom>
          <a:noFill/>
        </p:spPr>
        <p:txBody>
          <a:bodyPr wrap="square" rtlCol="0">
            <a:spAutoFit/>
          </a:bodyPr>
          <a:lstStyle/>
          <a:p>
            <a:pPr algn="ctr"/>
            <a:r>
              <a:rPr lang="pt-BR" sz="2800" b="1" dirty="0">
                <a:solidFill>
                  <a:schemeClr val="bg1">
                    <a:lumMod val="75000"/>
                  </a:schemeClr>
                </a:solidFill>
                <a:latin typeface="Arial (Títulos)"/>
              </a:rPr>
              <a:t>Redução de Dimensionalidade</a:t>
            </a:r>
            <a:endParaRPr lang="pt-BR" sz="600" b="1"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CF47A00B-F4F8-46E5-BB6C-7F99BE14EBFA}"/>
              </a:ext>
            </a:extLst>
          </p:cNvPr>
          <p:cNvSpPr txBox="1"/>
          <p:nvPr/>
        </p:nvSpPr>
        <p:spPr>
          <a:xfrm>
            <a:off x="1228424" y="5440443"/>
            <a:ext cx="3811516" cy="646331"/>
          </a:xfrm>
          <a:prstGeom prst="rect">
            <a:avLst/>
          </a:prstGeom>
          <a:noFill/>
        </p:spPr>
        <p:txBody>
          <a:bodyPr wrap="square" rtlCol="0">
            <a:spAutoFit/>
          </a:bodyPr>
          <a:lstStyle/>
          <a:p>
            <a:pPr algn="ctr"/>
            <a:r>
              <a:rPr lang="pt-BR" sz="3600" dirty="0">
                <a:solidFill>
                  <a:schemeClr val="accent5">
                    <a:lumMod val="60000"/>
                    <a:lumOff val="40000"/>
                  </a:schemeClr>
                </a:solidFill>
                <a:latin typeface="Arial (Títulos)"/>
              </a:rPr>
              <a:t>Agrupamento</a:t>
            </a:r>
            <a:endParaRPr lang="pt-BR" dirty="0">
              <a:solidFill>
                <a:schemeClr val="accent5">
                  <a:lumMod val="60000"/>
                  <a:lumOff val="40000"/>
                </a:schemeClr>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922155" y="5440443"/>
            <a:ext cx="4017466" cy="646331"/>
          </a:xfrm>
          <a:prstGeom prst="rect">
            <a:avLst/>
          </a:prstGeom>
          <a:noFill/>
        </p:spPr>
        <p:txBody>
          <a:bodyPr wrap="square" rtlCol="0">
            <a:spAutoFit/>
          </a:bodyPr>
          <a:lstStyle/>
          <a:p>
            <a:pPr algn="ctr"/>
            <a:r>
              <a:rPr lang="pt-BR" sz="3600" dirty="0">
                <a:solidFill>
                  <a:schemeClr val="accent2">
                    <a:lumMod val="75000"/>
                  </a:schemeClr>
                </a:solidFill>
                <a:latin typeface="Arial (Títulos)"/>
              </a:rPr>
              <a:t>Aprimoramento</a:t>
            </a:r>
            <a:endParaRPr lang="pt-BR" dirty="0">
              <a:solidFill>
                <a:schemeClr val="accent2">
                  <a:lumMod val="75000"/>
                </a:schemeClr>
              </a:solidFill>
              <a:latin typeface="Arial (Títulos)"/>
            </a:endParaRPr>
          </a:p>
        </p:txBody>
      </p:sp>
      <p:pic>
        <p:nvPicPr>
          <p:cNvPr id="4" name="Imagem 3">
            <a:extLst>
              <a:ext uri="{FF2B5EF4-FFF2-40B4-BE49-F238E27FC236}">
                <a16:creationId xmlns:a16="http://schemas.microsoft.com/office/drawing/2014/main" id="{3B163EE3-5D84-40EC-8E7E-5258EF5FE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301" y="2585824"/>
            <a:ext cx="2157465" cy="2623945"/>
          </a:xfrm>
          <a:prstGeom prst="rect">
            <a:avLst/>
          </a:prstGeom>
        </p:spPr>
      </p:pic>
      <p:sp>
        <p:nvSpPr>
          <p:cNvPr id="9" name="Seta: para Baixo 8">
            <a:extLst>
              <a:ext uri="{FF2B5EF4-FFF2-40B4-BE49-F238E27FC236}">
                <a16:creationId xmlns:a16="http://schemas.microsoft.com/office/drawing/2014/main" id="{FD5E5203-EF9B-44F8-AD10-54EADACBBA74}"/>
              </a:ext>
            </a:extLst>
          </p:cNvPr>
          <p:cNvSpPr/>
          <p:nvPr/>
        </p:nvSpPr>
        <p:spPr>
          <a:xfrm>
            <a:off x="8230977" y="3072638"/>
            <a:ext cx="1399822" cy="1907823"/>
          </a:xfrm>
          <a:prstGeom prst="downArrow">
            <a:avLst/>
          </a:prstGeom>
          <a:solidFill>
            <a:schemeClr val="accent2">
              <a:lumMod val="75000"/>
            </a:schemeClr>
          </a:solidFill>
          <a:ln w="571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76200">
                <a:solidFill>
                  <a:schemeClr val="bg1"/>
                </a:solidFill>
                <a:prstDash val="solid"/>
              </a:ln>
              <a:solidFill>
                <a:schemeClr val="bg1"/>
              </a:solidFill>
              <a:latin typeface="Arial (Títulos)"/>
            </a:endParaRPr>
          </a:p>
        </p:txBody>
      </p:sp>
    </p:spTree>
    <p:extLst>
      <p:ext uri="{BB962C8B-B14F-4D97-AF65-F5344CB8AC3E}">
        <p14:creationId xmlns:p14="http://schemas.microsoft.com/office/powerpoint/2010/main" val="31400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Unsupervised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pic>
        <p:nvPicPr>
          <p:cNvPr id="14" name="Imagem 13">
            <a:extLst>
              <a:ext uri="{FF2B5EF4-FFF2-40B4-BE49-F238E27FC236}">
                <a16:creationId xmlns:a16="http://schemas.microsoft.com/office/drawing/2014/main" id="{7DD52CF5-1525-4E62-ACFD-A61FA105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40" y="2209518"/>
            <a:ext cx="3169865" cy="3169865"/>
          </a:xfrm>
          <a:prstGeom prst="rect">
            <a:avLst/>
          </a:prstGeom>
        </p:spPr>
      </p:pic>
      <p:sp>
        <p:nvSpPr>
          <p:cNvPr id="15" name="CaixaDeTexto 14">
            <a:extLst>
              <a:ext uri="{FF2B5EF4-FFF2-40B4-BE49-F238E27FC236}">
                <a16:creationId xmlns:a16="http://schemas.microsoft.com/office/drawing/2014/main" id="{7FD36755-FF3B-4B15-B396-310A94367232}"/>
              </a:ext>
            </a:extLst>
          </p:cNvPr>
          <p:cNvSpPr txBox="1"/>
          <p:nvPr/>
        </p:nvSpPr>
        <p:spPr>
          <a:xfrm>
            <a:off x="1885933" y="5498127"/>
            <a:ext cx="8658577"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Classificação de clientes em subgrupos com padrões de compra semelhantes – ofertas diferenciadas</a:t>
            </a:r>
            <a:endParaRPr lang="pt-BR" sz="1100" dirty="0">
              <a:solidFill>
                <a:schemeClr val="accent5">
                  <a:lumMod val="60000"/>
                  <a:lumOff val="40000"/>
                </a:schemeClr>
              </a:solidFill>
              <a:latin typeface="Arial (Títulos)"/>
            </a:endParaRPr>
          </a:p>
        </p:txBody>
      </p:sp>
      <p:pic>
        <p:nvPicPr>
          <p:cNvPr id="17" name="Imagem 16">
            <a:extLst>
              <a:ext uri="{FF2B5EF4-FFF2-40B4-BE49-F238E27FC236}">
                <a16:creationId xmlns:a16="http://schemas.microsoft.com/office/drawing/2014/main" id="{837FB349-0B14-444A-9893-81972730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718" y="2113624"/>
            <a:ext cx="2757311" cy="2757311"/>
          </a:xfrm>
          <a:prstGeom prst="rect">
            <a:avLst/>
          </a:prstGeom>
        </p:spPr>
      </p:pic>
      <p:sp>
        <p:nvSpPr>
          <p:cNvPr id="18" name="CaixaDeTexto 17">
            <a:extLst>
              <a:ext uri="{FF2B5EF4-FFF2-40B4-BE49-F238E27FC236}">
                <a16:creationId xmlns:a16="http://schemas.microsoft.com/office/drawing/2014/main" id="{428A6EFF-C800-4411-A55C-5060307AB2FE}"/>
              </a:ext>
            </a:extLst>
          </p:cNvPr>
          <p:cNvSpPr txBox="1"/>
          <p:nvPr/>
        </p:nvSpPr>
        <p:spPr>
          <a:xfrm>
            <a:off x="8384752" y="1373983"/>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Agrupamento de notícias semelhantes.</a:t>
            </a:r>
            <a:endParaRPr lang="pt-BR" sz="1100" dirty="0">
              <a:solidFill>
                <a:schemeClr val="accent5">
                  <a:lumMod val="60000"/>
                  <a:lumOff val="40000"/>
                </a:schemeClr>
              </a:solidFill>
              <a:latin typeface="Arial (Títulos)"/>
            </a:endParaRPr>
          </a:p>
        </p:txBody>
      </p:sp>
      <p:pic>
        <p:nvPicPr>
          <p:cNvPr id="20" name="Gráfico 19">
            <a:extLst>
              <a:ext uri="{FF2B5EF4-FFF2-40B4-BE49-F238E27FC236}">
                <a16:creationId xmlns:a16="http://schemas.microsoft.com/office/drawing/2014/main" id="{768A2E5F-659F-46F6-840E-E6C4471607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367456">
            <a:off x="1078998" y="2395391"/>
            <a:ext cx="2752256" cy="746412"/>
          </a:xfrm>
          <a:prstGeom prst="rect">
            <a:avLst/>
          </a:prstGeom>
        </p:spPr>
      </p:pic>
      <p:sp>
        <p:nvSpPr>
          <p:cNvPr id="22" name="CaixaDeTexto 21">
            <a:extLst>
              <a:ext uri="{FF2B5EF4-FFF2-40B4-BE49-F238E27FC236}">
                <a16:creationId xmlns:a16="http://schemas.microsoft.com/office/drawing/2014/main" id="{F6FF6CBC-381F-4197-A4E3-BF866CA7174A}"/>
              </a:ext>
            </a:extLst>
          </p:cNvPr>
          <p:cNvSpPr txBox="1"/>
          <p:nvPr/>
        </p:nvSpPr>
        <p:spPr>
          <a:xfrm>
            <a:off x="1035544" y="3306385"/>
            <a:ext cx="3663244" cy="400110"/>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Sistemas de Recomendação</a:t>
            </a:r>
            <a:endParaRPr lang="pt-BR" sz="1100" dirty="0">
              <a:solidFill>
                <a:schemeClr val="accent5">
                  <a:lumMod val="60000"/>
                  <a:lumOff val="40000"/>
                </a:schemeClr>
              </a:solidFill>
              <a:latin typeface="Arial (Títulos)"/>
            </a:endParaRPr>
          </a:p>
        </p:txBody>
      </p:sp>
    </p:spTree>
    <p:extLst>
      <p:ext uri="{BB962C8B-B14F-4D97-AF65-F5344CB8AC3E}">
        <p14:creationId xmlns:p14="http://schemas.microsoft.com/office/powerpoint/2010/main" val="291168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Arial (Títulos)"/>
              </a:rPr>
              <a:t>Unsupervised</a:t>
            </a:r>
            <a:r>
              <a:rPr lang="pt-BR" sz="4400" dirty="0">
                <a:latin typeface="Arial (Títulos)"/>
              </a:rPr>
              <a:t> Learning</a:t>
            </a:r>
            <a:endParaRPr lang="pt-BR" dirty="0">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Não-Supervisionado</a:t>
            </a:r>
            <a:endParaRPr lang="pt-BR" sz="600" dirty="0">
              <a:solidFill>
                <a:schemeClr val="bg1">
                  <a:lumMod val="50000"/>
                </a:schemeClr>
              </a:solidFill>
              <a:latin typeface="Arial (Títulos)"/>
            </a:endParaRPr>
          </a:p>
        </p:txBody>
      </p:sp>
      <p:pic>
        <p:nvPicPr>
          <p:cNvPr id="3" name="Imagem 2">
            <a:extLst>
              <a:ext uri="{FF2B5EF4-FFF2-40B4-BE49-F238E27FC236}">
                <a16:creationId xmlns:a16="http://schemas.microsoft.com/office/drawing/2014/main" id="{76E1978D-3C38-4B58-9578-D60DD2632DBA}"/>
              </a:ext>
            </a:extLst>
          </p:cNvPr>
          <p:cNvPicPr>
            <a:picLocks noChangeAspect="1"/>
          </p:cNvPicPr>
          <p:nvPr/>
        </p:nvPicPr>
        <p:blipFill>
          <a:blip r:embed="rId3"/>
          <a:stretch>
            <a:fillRect/>
          </a:stretch>
        </p:blipFill>
        <p:spPr>
          <a:xfrm>
            <a:off x="2775551" y="2298346"/>
            <a:ext cx="7090938" cy="3767988"/>
          </a:xfrm>
          <a:prstGeom prst="rect">
            <a:avLst/>
          </a:prstGeom>
        </p:spPr>
      </p:pic>
    </p:spTree>
    <p:extLst>
      <p:ext uri="{BB962C8B-B14F-4D97-AF65-F5344CB8AC3E}">
        <p14:creationId xmlns:p14="http://schemas.microsoft.com/office/powerpoint/2010/main" val="390961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 não-supervisionada</a:t>
            </a:r>
          </a:p>
        </p:txBody>
      </p:sp>
      <p:sp>
        <p:nvSpPr>
          <p:cNvPr id="3" name="Espaço Reservado para Conteúdo 2"/>
          <p:cNvSpPr>
            <a:spLocks noGrp="1"/>
          </p:cNvSpPr>
          <p:nvPr>
            <p:ph idx="1"/>
          </p:nvPr>
        </p:nvSpPr>
        <p:spPr/>
        <p:txBody>
          <a:bodyPr/>
          <a:lstStyle/>
          <a:p>
            <a:r>
              <a:rPr lang="pt-BR" dirty="0">
                <a:latin typeface="Arial (Títulos)"/>
              </a:rPr>
              <a:t>Analisar automaticamente os dados (associação, agrupamento)</a:t>
            </a:r>
          </a:p>
          <a:p>
            <a:r>
              <a:rPr lang="pt-BR" dirty="0">
                <a:latin typeface="Arial (Títulos)"/>
              </a:rPr>
              <a:t>Necessita análise para determinar o significado dos padrões encontrados</a:t>
            </a: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pic>
        <p:nvPicPr>
          <p:cNvPr id="5" name="Imagem 4"/>
          <p:cNvPicPr>
            <a:picLocks noChangeAspect="1"/>
          </p:cNvPicPr>
          <p:nvPr/>
        </p:nvPicPr>
        <p:blipFill>
          <a:blip r:embed="rId3"/>
          <a:stretch>
            <a:fillRect/>
          </a:stretch>
        </p:blipFill>
        <p:spPr>
          <a:xfrm>
            <a:off x="919016" y="3331370"/>
            <a:ext cx="5092620" cy="3079432"/>
          </a:xfrm>
          <a:prstGeom prst="rect">
            <a:avLst/>
          </a:prstGeom>
        </p:spPr>
      </p:pic>
    </p:spTree>
    <p:extLst>
      <p:ext uri="{BB962C8B-B14F-4D97-AF65-F5344CB8AC3E}">
        <p14:creationId xmlns:p14="http://schemas.microsoft.com/office/powerpoint/2010/main" val="278356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Reinforcement</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err="1">
                <a:solidFill>
                  <a:schemeClr val="tx1"/>
                </a:solidFill>
                <a:latin typeface="Arial (Títulos)"/>
              </a:rPr>
              <a:t>Reinforcement</a:t>
            </a:r>
            <a:r>
              <a:rPr lang="pt-BR" sz="2000" dirty="0">
                <a:solidFill>
                  <a:schemeClr val="tx1"/>
                </a:solidFill>
                <a:latin typeface="Arial (Títulos)"/>
              </a:rPr>
              <a:t> Learning</a:t>
            </a:r>
          </a:p>
          <a:p>
            <a:endParaRPr lang="pt-BR" sz="20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Este tipo de algoritmo é usado principalmente em robótica, jogos e navegação.</a:t>
            </a:r>
          </a:p>
          <a:p>
            <a:pPr marL="342900" indent="-342900">
              <a:buFont typeface="Arial" panose="020B0604020202020204" pitchFamily="34" charset="0"/>
              <a:buChar char="•"/>
            </a:pPr>
            <a:r>
              <a:rPr lang="pt-BR" sz="2000" dirty="0">
                <a:solidFill>
                  <a:schemeClr val="tx1"/>
                </a:solidFill>
                <a:latin typeface="Arial (Títulos)"/>
              </a:rPr>
              <a:t>Através deste método, o algoritmo aprende através de tentativa e erro quais pares de estado-ação obtém a maior recompensa no longo prazo.</a:t>
            </a:r>
          </a:p>
          <a:p>
            <a:pPr marL="342900" indent="-342900">
              <a:buFont typeface="Arial" panose="020B0604020202020204" pitchFamily="34" charset="0"/>
              <a:buChar char="•"/>
            </a:pPr>
            <a:r>
              <a:rPr lang="pt-BR" sz="2000" dirty="0">
                <a:solidFill>
                  <a:schemeClr val="tx1"/>
                </a:solidFill>
                <a:latin typeface="Arial (Títulos)"/>
              </a:rPr>
              <a:t>O objetivo do agente é escolher ações que maximizem a recompensa esperada dada uma determinada quantidade de tempo.</a:t>
            </a:r>
          </a:p>
          <a:p>
            <a:pPr marL="342900" indent="-342900">
              <a:buFont typeface="Arial" panose="020B0604020202020204" pitchFamily="34" charset="0"/>
              <a:buChar char="•"/>
            </a:pPr>
            <a:r>
              <a:rPr lang="pt-BR" sz="2000" dirty="0">
                <a:solidFill>
                  <a:schemeClr val="tx1"/>
                </a:solidFill>
                <a:latin typeface="Arial (Títulos)"/>
              </a:rPr>
              <a:t>O agente irá, dessa forma, criar uma política de tomada de decisões, baseadas  no seu atual estado.</a:t>
            </a:r>
          </a:p>
          <a:p>
            <a:pPr marL="342900" indent="-342900">
              <a:buFont typeface="Arial" panose="020B0604020202020204" pitchFamily="34" charset="0"/>
              <a:buChar char="•"/>
            </a:pPr>
            <a:endParaRPr lang="pt-BR" sz="1600" dirty="0">
              <a:solidFill>
                <a:schemeClr val="tx1"/>
              </a:solidFill>
              <a:latin typeface="Arial (Títulos)"/>
            </a:endParaRPr>
          </a:p>
        </p:txBody>
      </p:sp>
    </p:spTree>
    <p:extLst>
      <p:ext uri="{BB962C8B-B14F-4D97-AF65-F5344CB8AC3E}">
        <p14:creationId xmlns:p14="http://schemas.microsoft.com/office/powerpoint/2010/main" val="174627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Reiforcement</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Reinforcement</a:t>
            </a:r>
            <a:r>
              <a:rPr lang="pt-BR" sz="2400" dirty="0">
                <a:solidFill>
                  <a:schemeClr val="tx1"/>
                </a:solidFill>
                <a:latin typeface="Arial (Títulos)"/>
              </a:rPr>
              <a:t> Learning</a:t>
            </a:r>
          </a:p>
          <a:p>
            <a:endParaRPr lang="pt-BR" sz="24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Exemplo com um robô que dirige:</a:t>
            </a:r>
          </a:p>
          <a:p>
            <a:pPr marL="800100" lvl="1" indent="-342900">
              <a:buFont typeface="Arial" panose="020B0604020202020204" pitchFamily="34" charset="0"/>
              <a:buChar char="•"/>
            </a:pPr>
            <a:r>
              <a:rPr lang="pt-BR" sz="1600" dirty="0">
                <a:latin typeface="Arial (Títulos)"/>
              </a:rPr>
              <a:t>Faz o algoritmo aprender com tentativa e erro, onde apresenta para o algoritmo uma série de estados. </a:t>
            </a:r>
          </a:p>
          <a:p>
            <a:pPr marL="800100" lvl="1" indent="-342900">
              <a:buFont typeface="Arial" panose="020B0604020202020204" pitchFamily="34" charset="0"/>
              <a:buChar char="•"/>
            </a:pPr>
            <a:r>
              <a:rPr lang="pt-BR" sz="1600" dirty="0">
                <a:solidFill>
                  <a:schemeClr val="tx1"/>
                </a:solidFill>
                <a:latin typeface="Arial (Títulos)"/>
              </a:rPr>
              <a:t>“Estou a 80 km/h e </a:t>
            </a:r>
            <a:r>
              <a:rPr lang="pt-BR" sz="1600" dirty="0">
                <a:latin typeface="Arial (Títulos)"/>
              </a:rPr>
              <a:t>tenho uma conversão para a direita a 30 metros” este conjunto de informação é um estado. Para o estado há um conjunto de possibilidades, pois o robô pode virar a direita ou a esquerda X graus, pode manter a direção na mesma velocidade, pode acelerar ou frear o carro.</a:t>
            </a:r>
          </a:p>
          <a:p>
            <a:pPr marL="800100" lvl="1" indent="-342900">
              <a:buFont typeface="Arial" panose="020B0604020202020204" pitchFamily="34" charset="0"/>
              <a:buChar char="•"/>
            </a:pPr>
            <a:r>
              <a:rPr lang="pt-BR" sz="1600" dirty="0">
                <a:latin typeface="Arial (Títulos)"/>
              </a:rPr>
              <a:t>O robô vai interagindo com o meio ao longo do tempo de forma interativa e vai encontrando e maximizando qualquer são as atitudes que ele tem que tomar para cada par de estados que maximiza a recompensa dele no longo prazo que compensa no caso pode se chegar ao destino ou não.</a:t>
            </a:r>
          </a:p>
          <a:p>
            <a:pPr marL="800100" lvl="1" indent="-342900">
              <a:buFont typeface="Arial" panose="020B0604020202020204" pitchFamily="34" charset="0"/>
              <a:buChar char="•"/>
            </a:pPr>
            <a:r>
              <a:rPr lang="pt-BR" sz="1600" dirty="0">
                <a:latin typeface="Arial (Títulos)"/>
              </a:rPr>
              <a:t>O objetivo do agente de escolha do agente é escolher ações que maximiza a recompensa esperada dada a capacidade de tempo para o gente. Dessa forma criar uma política de tomada de decisões baseado no seu estado.</a:t>
            </a:r>
          </a:p>
          <a:p>
            <a:pPr marL="800100" lvl="1" indent="-342900">
              <a:buFont typeface="Arial" panose="020B0604020202020204" pitchFamily="34" charset="0"/>
              <a:buChar char="•"/>
            </a:pPr>
            <a:r>
              <a:rPr lang="pt-BR" sz="1600" dirty="0">
                <a:latin typeface="Arial (Títulos)"/>
              </a:rPr>
              <a:t>Ele cria uma política de decisões ação estado e maximiza isso se consegue encontrar a melhor forma de agir em relação ao tempo.</a:t>
            </a:r>
            <a:endParaRPr lang="pt-BR" sz="1600" dirty="0">
              <a:solidFill>
                <a:schemeClr val="tx1"/>
              </a:solidFill>
              <a:latin typeface="Arial (Títulos)"/>
            </a:endParaRPr>
          </a:p>
        </p:txBody>
      </p:sp>
    </p:spTree>
    <p:extLst>
      <p:ext uri="{BB962C8B-B14F-4D97-AF65-F5344CB8AC3E}">
        <p14:creationId xmlns:p14="http://schemas.microsoft.com/office/powerpoint/2010/main" val="103852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Visão Geral</a:t>
            </a:r>
          </a:p>
        </p:txBody>
      </p:sp>
      <p:pic>
        <p:nvPicPr>
          <p:cNvPr id="4" name="Espaço Reservado para Conteúdo 3"/>
          <p:cNvPicPr>
            <a:picLocks noGrp="1" noChangeAspect="1"/>
          </p:cNvPicPr>
          <p:nvPr>
            <p:ph idx="1"/>
          </p:nvPr>
        </p:nvPicPr>
        <p:blipFill>
          <a:blip r:embed="rId2"/>
          <a:stretch>
            <a:fillRect/>
          </a:stretch>
        </p:blipFill>
        <p:spPr>
          <a:xfrm>
            <a:off x="3189212" y="1825625"/>
            <a:ext cx="5813576" cy="4351338"/>
          </a:xfrm>
          <a:prstGeom prst="rect">
            <a:avLst/>
          </a:prstGeom>
        </p:spPr>
      </p:pic>
    </p:spTree>
    <p:extLst>
      <p:ext uri="{BB962C8B-B14F-4D97-AF65-F5344CB8AC3E}">
        <p14:creationId xmlns:p14="http://schemas.microsoft.com/office/powerpoint/2010/main" val="188400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Arial (Títulos)"/>
              </a:rPr>
              <a:t>Reinforcement</a:t>
            </a:r>
            <a:r>
              <a:rPr lang="pt-BR" sz="4400" dirty="0">
                <a:latin typeface="Arial (Títulos)"/>
              </a:rPr>
              <a:t> Learning</a:t>
            </a:r>
            <a:endParaRPr lang="pt-BR" dirty="0">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por Reforço</a:t>
            </a:r>
            <a:endParaRPr lang="pt-BR" sz="600" dirty="0">
              <a:solidFill>
                <a:schemeClr val="bg1">
                  <a:lumMod val="50000"/>
                </a:schemeClr>
              </a:solidFill>
              <a:latin typeface="Arial (Títulos)"/>
            </a:endParaRPr>
          </a:p>
        </p:txBody>
      </p:sp>
      <p:pic>
        <p:nvPicPr>
          <p:cNvPr id="3" name="Imagem 2">
            <a:extLst>
              <a:ext uri="{FF2B5EF4-FFF2-40B4-BE49-F238E27FC236}">
                <a16:creationId xmlns:a16="http://schemas.microsoft.com/office/drawing/2014/main" id="{15C6046F-F0E1-4206-87BA-67B086359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768" y="2156331"/>
            <a:ext cx="3852463" cy="3826779"/>
          </a:xfrm>
          <a:prstGeom prst="rect">
            <a:avLst/>
          </a:prstGeom>
        </p:spPr>
      </p:pic>
    </p:spTree>
    <p:extLst>
      <p:ext uri="{BB962C8B-B14F-4D97-AF65-F5344CB8AC3E}">
        <p14:creationId xmlns:p14="http://schemas.microsoft.com/office/powerpoint/2010/main" val="792984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por Reforço</a:t>
            </a:r>
            <a:endParaRPr lang="pt-BR" sz="600"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2CC743E8-0870-470B-8103-1024B0035D92}"/>
              </a:ext>
            </a:extLst>
          </p:cNvPr>
          <p:cNvSpPr txBox="1"/>
          <p:nvPr/>
        </p:nvSpPr>
        <p:spPr>
          <a:xfrm>
            <a:off x="2494845" y="6174435"/>
            <a:ext cx="8234298" cy="400110"/>
          </a:xfrm>
          <a:prstGeom prst="rect">
            <a:avLst/>
          </a:prstGeom>
          <a:noFill/>
        </p:spPr>
        <p:txBody>
          <a:bodyPr wrap="square" rtlCol="0">
            <a:spAutoFit/>
          </a:bodyPr>
          <a:lstStyle/>
          <a:p>
            <a:r>
              <a:rPr lang="pt-BR" sz="2000" dirty="0">
                <a:solidFill>
                  <a:schemeClr val="bg1">
                    <a:lumMod val="75000"/>
                  </a:schemeClr>
                </a:solidFill>
                <a:latin typeface="Arial (Títulos)"/>
              </a:rPr>
              <a:t>Observa o ambiente e toma determinadas ações!</a:t>
            </a:r>
          </a:p>
        </p:txBody>
      </p:sp>
      <p:pic>
        <p:nvPicPr>
          <p:cNvPr id="3" name="Imagem 2">
            <a:extLst>
              <a:ext uri="{FF2B5EF4-FFF2-40B4-BE49-F238E27FC236}">
                <a16:creationId xmlns:a16="http://schemas.microsoft.com/office/drawing/2014/main" id="{17D74FC4-F54B-4E7D-8D43-E43C3147F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796" y="1891294"/>
            <a:ext cx="2857782" cy="4036249"/>
          </a:xfrm>
          <a:prstGeom prst="rect">
            <a:avLst/>
          </a:prstGeom>
        </p:spPr>
      </p:pic>
      <p:pic>
        <p:nvPicPr>
          <p:cNvPr id="6" name="Imagem 5">
            <a:extLst>
              <a:ext uri="{FF2B5EF4-FFF2-40B4-BE49-F238E27FC236}">
                <a16:creationId xmlns:a16="http://schemas.microsoft.com/office/drawing/2014/main" id="{61F45240-2C15-4576-A24A-43A2B8F88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113" y="1891294"/>
            <a:ext cx="4126951" cy="4036249"/>
          </a:xfrm>
          <a:prstGeom prst="rect">
            <a:avLst/>
          </a:prstGeom>
        </p:spPr>
      </p:pic>
    </p:spTree>
    <p:extLst>
      <p:ext uri="{BB962C8B-B14F-4D97-AF65-F5344CB8AC3E}">
        <p14:creationId xmlns:p14="http://schemas.microsoft.com/office/powerpoint/2010/main" val="268873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2167468" y="1910954"/>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Recompensas</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301952" y="1910954"/>
            <a:ext cx="4492978" cy="523220"/>
          </a:xfrm>
          <a:prstGeom prst="rect">
            <a:avLst/>
          </a:prstGeom>
          <a:noFill/>
        </p:spPr>
        <p:txBody>
          <a:bodyPr wrap="square" rtlCol="0">
            <a:spAutoFit/>
          </a:bodyPr>
          <a:lstStyle/>
          <a:p>
            <a:pPr algn="ctr"/>
            <a:r>
              <a:rPr lang="pt-BR" sz="2800" b="1" dirty="0">
                <a:solidFill>
                  <a:schemeClr val="bg1">
                    <a:lumMod val="75000"/>
                  </a:schemeClr>
                </a:solidFill>
                <a:latin typeface="Arial (Títulos)"/>
              </a:rPr>
              <a:t>Penalidades</a:t>
            </a:r>
            <a:endParaRPr lang="pt-BR" sz="600" b="1"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9CCC6B87-09D5-4CC6-A05C-FBF14C236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309" y="2680481"/>
            <a:ext cx="3568023" cy="3302044"/>
          </a:xfrm>
          <a:prstGeom prst="rect">
            <a:avLst/>
          </a:prstGeom>
        </p:spPr>
      </p:pic>
      <p:pic>
        <p:nvPicPr>
          <p:cNvPr id="6" name="Imagem 5">
            <a:extLst>
              <a:ext uri="{FF2B5EF4-FFF2-40B4-BE49-F238E27FC236}">
                <a16:creationId xmlns:a16="http://schemas.microsoft.com/office/drawing/2014/main" id="{6C6C2629-C5A0-4721-8668-17FE89B626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6670" y="2870193"/>
            <a:ext cx="2910441" cy="2922619"/>
          </a:xfrm>
          <a:prstGeom prst="rect">
            <a:avLst/>
          </a:prstGeom>
        </p:spPr>
      </p:pic>
    </p:spTree>
    <p:extLst>
      <p:ext uri="{BB962C8B-B14F-4D97-AF65-F5344CB8AC3E}">
        <p14:creationId xmlns:p14="http://schemas.microsoft.com/office/powerpoint/2010/main" val="2458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500"/>
                                        <p:tgtEl>
                                          <p:spTgt spid="3"/>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5743223"/>
            <a:ext cx="11130844" cy="369332"/>
          </a:xfrm>
          <a:prstGeom prst="rect">
            <a:avLst/>
          </a:prstGeom>
        </p:spPr>
        <p:txBody>
          <a:bodyPr wrap="square">
            <a:spAutoFit/>
          </a:bodyPr>
          <a:lstStyle/>
          <a:p>
            <a:r>
              <a:rPr lang="pt-BR" b="1" dirty="0">
                <a:solidFill>
                  <a:schemeClr val="bg1">
                    <a:lumMod val="75000"/>
                  </a:schemeClr>
                </a:solidFill>
                <a:latin typeface="Arial (Títulos)"/>
              </a:rPr>
              <a:t>https://www.linkedin.com/feed/update/urn:li:activity:6416849908929691648</a:t>
            </a:r>
          </a:p>
        </p:txBody>
      </p:sp>
      <p:pic>
        <p:nvPicPr>
          <p:cNvPr id="5" name="Imagem 4">
            <a:extLst>
              <a:ext uri="{FF2B5EF4-FFF2-40B4-BE49-F238E27FC236}">
                <a16:creationId xmlns:a16="http://schemas.microsoft.com/office/drawing/2014/main" id="{42956796-0F46-4193-9DC7-D4FABD2677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3870" y="1639139"/>
            <a:ext cx="4931508" cy="4006850"/>
          </a:xfrm>
          <a:prstGeom prst="rect">
            <a:avLst/>
          </a:prstGeom>
        </p:spPr>
      </p:pic>
    </p:spTree>
    <p:extLst>
      <p:ext uri="{BB962C8B-B14F-4D97-AF65-F5344CB8AC3E}">
        <p14:creationId xmlns:p14="http://schemas.microsoft.com/office/powerpoint/2010/main" val="6049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1451778"/>
            <a:ext cx="11130844" cy="369332"/>
          </a:xfrm>
          <a:prstGeom prst="rect">
            <a:avLst/>
          </a:prstGeom>
        </p:spPr>
        <p:txBody>
          <a:bodyPr wrap="square">
            <a:spAutoFit/>
          </a:bodyPr>
          <a:lstStyle/>
          <a:p>
            <a:r>
              <a:rPr lang="pt-BR" dirty="0">
                <a:hlinkClick r:id="rId7"/>
              </a:rPr>
              <a:t>https://gym.openai.com/docs/</a:t>
            </a:r>
            <a:endParaRPr lang="pt-BR" b="1" dirty="0">
              <a:solidFill>
                <a:schemeClr val="bg1">
                  <a:lumMod val="75000"/>
                </a:schemeClr>
              </a:solidFill>
              <a:latin typeface="Arial (Títulos)"/>
            </a:endParaRPr>
          </a:p>
        </p:txBody>
      </p:sp>
      <p:pic>
        <p:nvPicPr>
          <p:cNvPr id="6" name="cartpole-yes-res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299903" y="3810000"/>
            <a:ext cx="4572000" cy="3048000"/>
          </a:xfrm>
          <a:prstGeom prst="rect">
            <a:avLst/>
          </a:prstGeom>
        </p:spPr>
      </p:pic>
      <p:pic>
        <p:nvPicPr>
          <p:cNvPr id="7" name="cartpole-no-rese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7678" y="3810000"/>
            <a:ext cx="4572000" cy="3048000"/>
          </a:xfrm>
          <a:prstGeom prst="rect">
            <a:avLst/>
          </a:prstGeom>
        </p:spPr>
      </p:pic>
      <p:pic>
        <p:nvPicPr>
          <p:cNvPr id="8" name="Imagem 7"/>
          <p:cNvPicPr>
            <a:picLocks noChangeAspect="1"/>
          </p:cNvPicPr>
          <p:nvPr/>
        </p:nvPicPr>
        <p:blipFill>
          <a:blip r:embed="rId10"/>
          <a:stretch>
            <a:fillRect/>
          </a:stretch>
        </p:blipFill>
        <p:spPr>
          <a:xfrm>
            <a:off x="3787763" y="2043039"/>
            <a:ext cx="4394055" cy="2639667"/>
          </a:xfrm>
          <a:prstGeom prst="rect">
            <a:avLst/>
          </a:prstGeom>
        </p:spPr>
      </p:pic>
    </p:spTree>
    <p:extLst>
      <p:ext uri="{BB962C8B-B14F-4D97-AF65-F5344CB8AC3E}">
        <p14:creationId xmlns:p14="http://schemas.microsoft.com/office/powerpoint/2010/main" val="356283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fill="hold" display="0">
                  <p:stCondLst>
                    <p:cond delay="indefinite"/>
                  </p:stCondLst>
                </p:cTn>
                <p:tgtEl>
                  <p:spTgt spid="7"/>
                </p:tgtEl>
              </p:cMediaNode>
            </p:video>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 por reforço</a:t>
            </a:r>
          </a:p>
        </p:txBody>
      </p:sp>
      <p:sp>
        <p:nvSpPr>
          <p:cNvPr id="3" name="Espaço Reservado para Conteúdo 2"/>
          <p:cNvSpPr>
            <a:spLocks noGrp="1"/>
          </p:cNvSpPr>
          <p:nvPr>
            <p:ph idx="1"/>
          </p:nvPr>
        </p:nvSpPr>
        <p:spPr/>
        <p:txBody>
          <a:bodyPr/>
          <a:lstStyle/>
          <a:p>
            <a:r>
              <a:rPr lang="pt-BR" dirty="0">
                <a:latin typeface="Arial (Títulos)"/>
              </a:rPr>
              <a:t>Aprender com as interações com o ambiente (causa e efeito)</a:t>
            </a:r>
          </a:p>
          <a:p>
            <a:r>
              <a:rPr lang="pt-BR" dirty="0">
                <a:latin typeface="Arial (Títulos)"/>
              </a:rPr>
              <a:t>Aprender com sua própria experiência</a:t>
            </a:r>
          </a:p>
          <a:p>
            <a:r>
              <a:rPr lang="pt-BR" dirty="0">
                <a:latin typeface="Arial (Títulos)"/>
              </a:rPr>
              <a:t>Robô coletando lixo aprendendo a andar em um ambiente</a:t>
            </a:r>
          </a:p>
          <a:p>
            <a:r>
              <a:rPr lang="pt-BR" dirty="0">
                <a:latin typeface="Arial (Títulos)"/>
              </a:rPr>
              <a:t>Controle automatizado de elevadores</a:t>
            </a:r>
          </a:p>
        </p:txBody>
      </p:sp>
    </p:spTree>
    <p:extLst>
      <p:ext uri="{BB962C8B-B14F-4D97-AF65-F5344CB8AC3E}">
        <p14:creationId xmlns:p14="http://schemas.microsoft.com/office/powerpoint/2010/main" val="627545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Modos</a:t>
            </a:r>
          </a:p>
        </p:txBody>
      </p:sp>
      <p:pic>
        <p:nvPicPr>
          <p:cNvPr id="4" name="Espaço Reservado para Conteúdo 3"/>
          <p:cNvPicPr>
            <a:picLocks noGrp="1" noChangeAspect="1"/>
          </p:cNvPicPr>
          <p:nvPr>
            <p:ph idx="1"/>
          </p:nvPr>
        </p:nvPicPr>
        <p:blipFill>
          <a:blip r:embed="rId2"/>
          <a:stretch>
            <a:fillRect/>
          </a:stretch>
        </p:blipFill>
        <p:spPr>
          <a:xfrm>
            <a:off x="2521687" y="1825625"/>
            <a:ext cx="7148626" cy="4351338"/>
          </a:xfrm>
          <a:prstGeom prst="rect">
            <a:avLst/>
          </a:prstGeom>
        </p:spPr>
      </p:pic>
    </p:spTree>
    <p:extLst>
      <p:ext uri="{BB962C8B-B14F-4D97-AF65-F5344CB8AC3E}">
        <p14:creationId xmlns:p14="http://schemas.microsoft.com/office/powerpoint/2010/main" val="221365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Capacidade e generalização</a:t>
            </a:r>
            <a:endParaRPr lang="pt-BR" dirty="0">
              <a:latin typeface="Arial (Títulos)"/>
            </a:endParaRPr>
          </a:p>
        </p:txBody>
      </p:sp>
      <p:sp>
        <p:nvSpPr>
          <p:cNvPr id="3" name="Espaço Reservado para Conteúdo 2"/>
          <p:cNvSpPr>
            <a:spLocks noGrp="1"/>
          </p:cNvSpPr>
          <p:nvPr>
            <p:ph idx="1"/>
          </p:nvPr>
        </p:nvSpPr>
        <p:spPr>
          <a:xfrm>
            <a:off x="838200" y="1836016"/>
            <a:ext cx="10515600" cy="4351338"/>
          </a:xfrm>
        </p:spPr>
        <p:txBody>
          <a:bodyPr/>
          <a:lstStyle/>
          <a:p>
            <a:r>
              <a:rPr lang="pt-BR" b="1" dirty="0">
                <a:latin typeface="Arial (Títulos)"/>
              </a:rPr>
              <a:t>Capacidade e generalização são as duas qualidades que gostaríamos que nossos modelos de AM adquirissem</a:t>
            </a:r>
            <a:r>
              <a:rPr lang="pt-BR" dirty="0">
                <a:latin typeface="Arial (Títulos)"/>
              </a:rPr>
              <a:t>: a primeira lhe da força para aprender as regularidades nos dados em que treinamos o modelo; a segunda faz com que ele consiga generalizar o que aprendeu para dados novos. Infelizmente essas duas forças então em polos opostos, de forma que ter mais de uma geralmente significa perder mais da outra. A seguir, vamos detalhar bem como esse </a:t>
            </a:r>
            <a:r>
              <a:rPr lang="pt-BR" i="1" dirty="0" err="1">
                <a:latin typeface="Arial (Títulos)"/>
              </a:rPr>
              <a:t>tradeoff</a:t>
            </a:r>
            <a:r>
              <a:rPr lang="pt-BR" i="1" dirty="0">
                <a:latin typeface="Arial (Títulos)"/>
              </a:rPr>
              <a:t> </a:t>
            </a:r>
            <a:r>
              <a:rPr lang="pt-BR" dirty="0">
                <a:latin typeface="Arial (Títulos)"/>
              </a:rPr>
              <a:t>acontece e como ponderar essas duas forças.</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837317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Teorema 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85000" lnSpcReduction="20000"/>
          </a:bodyPr>
          <a:lstStyle/>
          <a:p>
            <a:r>
              <a:rPr lang="pt-BR" dirty="0">
                <a:latin typeface="Arial (Títulos)"/>
              </a:rPr>
              <a:t>O problema que temos é complexo: temos que aprender uma regra geral para a relação entre x e y, mas utilizando apenas alguns exemplos. Como aponta </a:t>
            </a:r>
            <a:r>
              <a:rPr lang="pt-BR" dirty="0" err="1">
                <a:latin typeface="Arial (Títulos)"/>
              </a:rPr>
              <a:t>Goodfellow</a:t>
            </a:r>
            <a:r>
              <a:rPr lang="pt-BR" dirty="0">
                <a:latin typeface="Arial (Títulos)"/>
              </a:rPr>
              <a:t> et al (2016), isso é contraditório. Do ponto de vista lógico, não podemos inferir regras gerais a partir de uma quantidade limitada de exemplo. Nós então focamos em um problema mais simples: aprender uma regra que está aproximadamente correta na maioria dos casos. É importante lembrar que tudo o que estimamos, estimamos com erro!</a:t>
            </a:r>
          </a:p>
          <a:p>
            <a:r>
              <a:rPr lang="pt-BR" dirty="0">
                <a:latin typeface="Arial (Títulos)"/>
              </a:rPr>
              <a:t>Devemos então escolher algum algoritmo para aprender essa regra provavelmente aproximadamente correta (PAC). </a:t>
            </a:r>
          </a:p>
          <a:p>
            <a:r>
              <a:rPr lang="pt-BR" dirty="0">
                <a:latin typeface="Arial (Títulos)"/>
              </a:rPr>
              <a:t>No entanto, o teorema "</a:t>
            </a:r>
            <a:r>
              <a:rPr lang="pt-BR" b="1" dirty="0">
                <a:latin typeface="Arial (Títulos)"/>
              </a:rPr>
              <a:t> No </a:t>
            </a:r>
            <a:r>
              <a:rPr lang="pt-BR" b="1" dirty="0" err="1">
                <a:latin typeface="Arial (Títulos)"/>
              </a:rPr>
              <a:t>Free</a:t>
            </a:r>
            <a:r>
              <a:rPr lang="pt-BR" b="1" dirty="0">
                <a:latin typeface="Arial (Títulos)"/>
              </a:rPr>
              <a:t> </a:t>
            </a:r>
            <a:r>
              <a:rPr lang="pt-BR" b="1" dirty="0" err="1">
                <a:latin typeface="Arial (Títulos)"/>
              </a:rPr>
              <a:t>Lunch</a:t>
            </a:r>
            <a:r>
              <a:rPr lang="pt-BR" b="1" dirty="0">
                <a:latin typeface="Arial (Títulos)"/>
              </a:rPr>
              <a:t> </a:t>
            </a:r>
            <a:r>
              <a:rPr lang="pt-BR" dirty="0">
                <a:latin typeface="Arial (Títulos)"/>
              </a:rPr>
              <a:t>" (</a:t>
            </a:r>
            <a:r>
              <a:rPr lang="pt-BR" dirty="0" err="1">
                <a:latin typeface="Arial (Títulos)"/>
              </a:rPr>
              <a:t>Wolpert</a:t>
            </a:r>
            <a:r>
              <a:rPr lang="pt-BR" dirty="0">
                <a:latin typeface="Arial (Títulos)"/>
              </a:rPr>
              <a:t>, 1996) nos diz que nenhum algoritmo de Aprendizado de Máquina é melhor do que outro universalmente. Felizmente, só precisamos de um algoritmo que seja melhor no nosso problema particular, e isso é possível de encontrar.</a:t>
            </a:r>
          </a:p>
        </p:txBody>
      </p:sp>
    </p:spTree>
    <p:extLst>
      <p:ext uri="{BB962C8B-B14F-4D97-AF65-F5344CB8AC3E}">
        <p14:creationId xmlns:p14="http://schemas.microsoft.com/office/powerpoint/2010/main" val="521545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Teorema 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92500" lnSpcReduction="10000"/>
          </a:bodyPr>
          <a:lstStyle/>
          <a:p>
            <a:r>
              <a:rPr lang="pt-BR" dirty="0">
                <a:latin typeface="Arial (Títulos)"/>
              </a:rPr>
              <a:t>Por que é necessário introduzir tantas abordagens estatísticas diferentes de aprendizagem, em vez de apenas um único melhor método? </a:t>
            </a:r>
          </a:p>
          <a:p>
            <a:r>
              <a:rPr lang="pt-BR" dirty="0">
                <a:latin typeface="Arial (Títulos)"/>
              </a:rPr>
              <a:t>Não há almoço grátis nas estatísticas: nenhum método domina todos os outros em todos os conjuntos de dados possíveis. Em um conjunto de dados específico, um método específico pode funcionar melhor, mas algum outro método pode funcionar melhor em um conjunto de dados semelhante, mas diferente. </a:t>
            </a:r>
          </a:p>
          <a:p>
            <a:r>
              <a:rPr lang="pt-BR" dirty="0">
                <a:latin typeface="Arial (Títulos)"/>
              </a:rPr>
              <a:t>Portanto, é uma tarefa importante decidir, para qualquer conjunto de dados, qual método produz os melhores resultados. Selecionar a melhor abordagem pode ser uma das partes mais desafiadoras da realização de aprendizado estatístico na prática. </a:t>
            </a:r>
          </a:p>
        </p:txBody>
      </p:sp>
    </p:spTree>
    <p:extLst>
      <p:ext uri="{BB962C8B-B14F-4D97-AF65-F5344CB8AC3E}">
        <p14:creationId xmlns:p14="http://schemas.microsoft.com/office/powerpoint/2010/main" val="275605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537803"/>
            <a:ext cx="7686038" cy="769441"/>
          </a:xfrm>
          <a:prstGeom prst="rect">
            <a:avLst/>
          </a:prstGeom>
          <a:noFill/>
        </p:spPr>
        <p:txBody>
          <a:bodyPr wrap="square" rtlCol="0">
            <a:spAutoFit/>
          </a:bodyPr>
          <a:lstStyle/>
          <a:p>
            <a:r>
              <a:rPr lang="pt-BR" sz="4400" dirty="0">
                <a:solidFill>
                  <a:schemeClr val="accent4">
                    <a:lumMod val="75000"/>
                  </a:schemeClr>
                </a:solidFill>
                <a:latin typeface="Arial (Títulos)"/>
              </a:rPr>
              <a:t>Arthur </a:t>
            </a:r>
            <a:r>
              <a:rPr lang="pt-BR" sz="4400" dirty="0" err="1">
                <a:solidFill>
                  <a:schemeClr val="accent4">
                    <a:lumMod val="75000"/>
                  </a:schemeClr>
                </a:solidFill>
                <a:latin typeface="Arial (Títulos)"/>
              </a:rPr>
              <a:t>Sammuel</a:t>
            </a:r>
            <a:r>
              <a:rPr lang="pt-BR" sz="4400" dirty="0">
                <a:solidFill>
                  <a:schemeClr val="accent4">
                    <a:lumMod val="75000"/>
                  </a:schemeClr>
                </a:solidFill>
                <a:latin typeface="Arial (Títulos)"/>
              </a:rPr>
              <a:t> (1959)</a:t>
            </a:r>
            <a:endParaRPr lang="pt-BR" dirty="0">
              <a:solidFill>
                <a:schemeClr val="accent4">
                  <a:lumMod val="75000"/>
                </a:schemeClr>
              </a:solidFill>
              <a:latin typeface="Arial (Títulos)"/>
            </a:endParaRPr>
          </a:p>
        </p:txBody>
      </p:sp>
      <p:pic>
        <p:nvPicPr>
          <p:cNvPr id="14" name="Imagem 13">
            <a:extLst>
              <a:ext uri="{FF2B5EF4-FFF2-40B4-BE49-F238E27FC236}">
                <a16:creationId xmlns:a16="http://schemas.microsoft.com/office/drawing/2014/main" id="{8E65DED8-F7D8-4E58-8E18-7C6E2F36A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803" y="4701467"/>
            <a:ext cx="2156533" cy="2156533"/>
          </a:xfrm>
          <a:prstGeom prst="rect">
            <a:avLst/>
          </a:prstGeom>
        </p:spPr>
      </p:pic>
      <p:sp>
        <p:nvSpPr>
          <p:cNvPr id="6" name="CaixaDeTexto 5">
            <a:extLst>
              <a:ext uri="{FF2B5EF4-FFF2-40B4-BE49-F238E27FC236}">
                <a16:creationId xmlns:a16="http://schemas.microsoft.com/office/drawing/2014/main" id="{FB98BAE3-42AB-4BB1-B6AB-E10E39B231C7}"/>
              </a:ext>
            </a:extLst>
          </p:cNvPr>
          <p:cNvSpPr txBox="1"/>
          <p:nvPr/>
        </p:nvSpPr>
        <p:spPr>
          <a:xfrm>
            <a:off x="679029" y="1413883"/>
            <a:ext cx="10503321" cy="1015663"/>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de Máquina é o campo de estudo que permite o aprendizado à computadores sem que estes sejam explicitamente programados.”</a:t>
            </a:r>
            <a:endParaRPr lang="pt-BR" sz="2000" dirty="0">
              <a:hlinkClick r:id="rId4"/>
            </a:endParaRPr>
          </a:p>
          <a:p>
            <a:pPr algn="just"/>
            <a:r>
              <a:rPr lang="pt-BR" sz="2000" dirty="0">
                <a:hlinkClick r:id="rId4"/>
              </a:rPr>
              <a:t>https://pt.wikipedia.org/wiki/Arthur_Samuel</a:t>
            </a:r>
            <a:endParaRPr lang="pt-BR" sz="2000" dirty="0">
              <a:solidFill>
                <a:schemeClr val="bg1">
                  <a:lumMod val="75000"/>
                </a:schemeClr>
              </a:solidFill>
              <a:latin typeface="Arial (Títulos)"/>
            </a:endParaRPr>
          </a:p>
        </p:txBody>
      </p:sp>
      <p:sp>
        <p:nvSpPr>
          <p:cNvPr id="7" name="CaixaDeTexto 6">
            <a:extLst>
              <a:ext uri="{FF2B5EF4-FFF2-40B4-BE49-F238E27FC236}">
                <a16:creationId xmlns:a16="http://schemas.microsoft.com/office/drawing/2014/main" id="{7D372560-83BC-4147-9FD4-FE4DFDF9FEC5}"/>
              </a:ext>
            </a:extLst>
          </p:cNvPr>
          <p:cNvSpPr txBox="1"/>
          <p:nvPr/>
        </p:nvSpPr>
        <p:spPr>
          <a:xfrm>
            <a:off x="679029" y="2753078"/>
            <a:ext cx="7255296" cy="769441"/>
          </a:xfrm>
          <a:prstGeom prst="rect">
            <a:avLst/>
          </a:prstGeom>
          <a:noFill/>
        </p:spPr>
        <p:txBody>
          <a:bodyPr wrap="square" rtlCol="0">
            <a:spAutoFit/>
          </a:bodyPr>
          <a:lstStyle/>
          <a:p>
            <a:r>
              <a:rPr lang="pt-BR" sz="4400" dirty="0">
                <a:solidFill>
                  <a:schemeClr val="accent4">
                    <a:lumMod val="75000"/>
                  </a:schemeClr>
                </a:solidFill>
                <a:latin typeface="Arial (Títulos)"/>
              </a:rPr>
              <a:t>Tom </a:t>
            </a:r>
            <a:r>
              <a:rPr lang="pt-BR" sz="4400" dirty="0" err="1">
                <a:solidFill>
                  <a:schemeClr val="accent4">
                    <a:lumMod val="75000"/>
                  </a:schemeClr>
                </a:solidFill>
                <a:latin typeface="Arial (Títulos)"/>
              </a:rPr>
              <a:t>Mitchel</a:t>
            </a:r>
            <a:r>
              <a:rPr lang="pt-BR" sz="4400" dirty="0">
                <a:solidFill>
                  <a:schemeClr val="accent4">
                    <a:lumMod val="75000"/>
                  </a:schemeClr>
                </a:solidFill>
                <a:latin typeface="Arial (Títulos)"/>
              </a:rPr>
              <a:t> (1977)</a:t>
            </a:r>
            <a:endParaRPr lang="pt-BR" dirty="0">
              <a:solidFill>
                <a:schemeClr val="accent4">
                  <a:lumMod val="75000"/>
                </a:schemeClr>
              </a:solidFill>
              <a:latin typeface="Arial (Títulos)"/>
            </a:endParaRPr>
          </a:p>
        </p:txBody>
      </p:sp>
      <p:sp>
        <p:nvSpPr>
          <p:cNvPr id="9" name="CaixaDeTexto 8">
            <a:extLst>
              <a:ext uri="{FF2B5EF4-FFF2-40B4-BE49-F238E27FC236}">
                <a16:creationId xmlns:a16="http://schemas.microsoft.com/office/drawing/2014/main" id="{94ED78A6-B4C0-4B7B-B105-7971BD929DCF}"/>
              </a:ext>
            </a:extLst>
          </p:cNvPr>
          <p:cNvSpPr txBox="1"/>
          <p:nvPr/>
        </p:nvSpPr>
        <p:spPr>
          <a:xfrm>
            <a:off x="679029" y="3659013"/>
            <a:ext cx="10503321" cy="1323439"/>
          </a:xfrm>
          <a:prstGeom prst="rect">
            <a:avLst/>
          </a:prstGeom>
          <a:noFill/>
        </p:spPr>
        <p:txBody>
          <a:bodyPr wrap="square" rtlCol="0">
            <a:spAutoFit/>
          </a:bodyPr>
          <a:lstStyle/>
          <a:p>
            <a:r>
              <a:rPr lang="pt-BR" sz="2000" dirty="0">
                <a:solidFill>
                  <a:schemeClr val="bg1">
                    <a:lumMod val="75000"/>
                  </a:schemeClr>
                </a:solidFill>
                <a:latin typeface="Arial (Títulos)"/>
              </a:rPr>
              <a:t>“É dito que um programa de computador aprende com a experiência E a respeito de uma tarefa T e com uma performance P, se sua performance em T, medida por P, melhora através da experiência E”.</a:t>
            </a:r>
          </a:p>
          <a:p>
            <a:r>
              <a:rPr lang="pt-BR" sz="2000" dirty="0">
                <a:hlinkClick r:id="rId5"/>
              </a:rPr>
              <a:t>https://en.wikipedia.org/wiki/Tom_M._Mitchell</a:t>
            </a:r>
            <a:endParaRPr lang="pt-BR" sz="2000" dirty="0">
              <a:solidFill>
                <a:schemeClr val="bg1">
                  <a:lumMod val="75000"/>
                </a:schemeClr>
              </a:solidFill>
              <a:latin typeface="Arial (Títulos)"/>
            </a:endParaRPr>
          </a:p>
        </p:txBody>
      </p:sp>
      <p:pic>
        <p:nvPicPr>
          <p:cNvPr id="10" name="Imagem 9">
            <a:extLst>
              <a:ext uri="{FF2B5EF4-FFF2-40B4-BE49-F238E27FC236}">
                <a16:creationId xmlns:a16="http://schemas.microsoft.com/office/drawing/2014/main" id="{B800985F-F279-45C6-8B34-DD498F2CBA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9187" y="4904689"/>
            <a:ext cx="1578383" cy="1578383"/>
          </a:xfrm>
          <a:prstGeom prst="rect">
            <a:avLst/>
          </a:prstGeom>
        </p:spPr>
      </p:pic>
    </p:spTree>
    <p:extLst>
      <p:ext uri="{BB962C8B-B14F-4D97-AF65-F5344CB8AC3E}">
        <p14:creationId xmlns:p14="http://schemas.microsoft.com/office/powerpoint/2010/main" val="916200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6150" name="Picture 6" descr="screenshot-from-2017-02-11-17-11-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94" y="3144980"/>
            <a:ext cx="6497782" cy="37130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stretch>
            <a:fillRect/>
          </a:stretch>
        </p:blipFill>
        <p:spPr>
          <a:xfrm>
            <a:off x="7907482" y="2901807"/>
            <a:ext cx="3993870" cy="3956192"/>
          </a:xfrm>
          <a:prstGeom prst="rect">
            <a:avLst/>
          </a:prstGeom>
        </p:spPr>
      </p:pic>
      <p:sp>
        <p:nvSpPr>
          <p:cNvPr id="3" name="Retângulo 2"/>
          <p:cNvSpPr/>
          <p:nvPr/>
        </p:nvSpPr>
        <p:spPr>
          <a:xfrm>
            <a:off x="124888" y="1462647"/>
            <a:ext cx="11970129" cy="1892826"/>
          </a:xfrm>
          <a:prstGeom prst="rect">
            <a:avLst/>
          </a:prstGeom>
        </p:spPr>
        <p:txBody>
          <a:bodyPr wrap="square">
            <a:spAutoFit/>
          </a:bodyPr>
          <a:lstStyle/>
          <a:p>
            <a:r>
              <a:rPr lang="pt-BR" sz="1300" dirty="0">
                <a:latin typeface="+mj-lt"/>
              </a:rPr>
              <a:t>O modelo ganha viés a medida em que a média das predições se afasta do valor correto. É a tendência que o modelo tem de aprender errado por não levar em consideração toda informação necessária, então um modelo com viés alto é um modelo que pode não se ajustar bem aos dados. O viés (bias) de um modelo é a diferença entre a predição esperada e o modelo correto que nós tentamos prever para determinados pontos de dados.</a:t>
            </a:r>
          </a:p>
          <a:p>
            <a:pPr fontAlgn="base"/>
            <a:endParaRPr lang="pt-BR" sz="1300" dirty="0">
              <a:latin typeface="+mj-lt"/>
            </a:endParaRPr>
          </a:p>
          <a:p>
            <a:pPr fontAlgn="base"/>
            <a:r>
              <a:rPr lang="pt-BR" sz="1300" dirty="0">
                <a:latin typeface="+mj-lt"/>
              </a:rPr>
              <a:t>A variância é o que acontece com o modelo para cada novo ponto de dados. Ou seja, tem a ver com a sua estabilidade em resposta a novos exemplos. O mesmo também ganhará variância quanto mais diferentes forem as tentativas entre si. A variância (</a:t>
            </a:r>
            <a:r>
              <a:rPr lang="pt-BR" sz="1300" i="1" dirty="0" err="1">
                <a:latin typeface="+mj-lt"/>
              </a:rPr>
              <a:t>variance</a:t>
            </a:r>
            <a:r>
              <a:rPr lang="pt-BR" sz="1300" dirty="0">
                <a:latin typeface="+mj-lt"/>
              </a:rPr>
              <a:t>) de um modelo é a variabilidade da previsão do modelo para determinados pontos de dados.</a:t>
            </a:r>
          </a:p>
          <a:p>
            <a:pPr fontAlgn="base"/>
            <a:endParaRPr lang="pt-BR" sz="1300" dirty="0">
              <a:latin typeface="+mj-lt"/>
            </a:endParaRPr>
          </a:p>
          <a:p>
            <a:pPr fontAlgn="base"/>
            <a:r>
              <a:rPr lang="pt-BR" sz="1300" dirty="0">
                <a:latin typeface="+mj-lt"/>
              </a:rPr>
              <a:t>Quanto mais simples o modelo, maior o viés e, quanto mais complexo o modelo, maior a variância.</a:t>
            </a:r>
          </a:p>
        </p:txBody>
      </p:sp>
    </p:spTree>
    <p:extLst>
      <p:ext uri="{BB962C8B-B14F-4D97-AF65-F5344CB8AC3E}">
        <p14:creationId xmlns:p14="http://schemas.microsoft.com/office/powerpoint/2010/main" val="3154386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5" name="Imagem 4"/>
          <p:cNvPicPr>
            <a:picLocks noChangeAspect="1"/>
          </p:cNvPicPr>
          <p:nvPr/>
        </p:nvPicPr>
        <p:blipFill>
          <a:blip r:embed="rId2"/>
          <a:stretch>
            <a:fillRect/>
          </a:stretch>
        </p:blipFill>
        <p:spPr>
          <a:xfrm>
            <a:off x="966355" y="1232889"/>
            <a:ext cx="8734424" cy="5625111"/>
          </a:xfrm>
          <a:prstGeom prst="rect">
            <a:avLst/>
          </a:prstGeom>
        </p:spPr>
      </p:pic>
    </p:spTree>
    <p:extLst>
      <p:ext uri="{BB962C8B-B14F-4D97-AF65-F5344CB8AC3E}">
        <p14:creationId xmlns:p14="http://schemas.microsoft.com/office/powerpoint/2010/main" val="1590598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4" name="Imagem 3"/>
          <p:cNvPicPr>
            <a:picLocks noChangeAspect="1"/>
          </p:cNvPicPr>
          <p:nvPr/>
        </p:nvPicPr>
        <p:blipFill>
          <a:blip r:embed="rId2"/>
          <a:stretch>
            <a:fillRect/>
          </a:stretch>
        </p:blipFill>
        <p:spPr>
          <a:xfrm>
            <a:off x="395287" y="1447800"/>
            <a:ext cx="11401425" cy="5410200"/>
          </a:xfrm>
          <a:prstGeom prst="rect">
            <a:avLst/>
          </a:prstGeom>
        </p:spPr>
      </p:pic>
    </p:spTree>
    <p:extLst>
      <p:ext uri="{BB962C8B-B14F-4D97-AF65-F5344CB8AC3E}">
        <p14:creationId xmlns:p14="http://schemas.microsoft.com/office/powerpoint/2010/main" val="1265309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sp>
        <p:nvSpPr>
          <p:cNvPr id="4" name="Espaço Reservado para Conteúdo 3"/>
          <p:cNvSpPr>
            <a:spLocks noGrp="1"/>
          </p:cNvSpPr>
          <p:nvPr>
            <p:ph idx="1"/>
          </p:nvPr>
        </p:nvSpPr>
        <p:spPr>
          <a:xfrm>
            <a:off x="838200" y="1825625"/>
            <a:ext cx="10515600" cy="2528166"/>
          </a:xfrm>
        </p:spPr>
        <p:txBody>
          <a:bodyPr>
            <a:normAutofit fontScale="55000" lnSpcReduction="20000"/>
          </a:bodyPr>
          <a:lstStyle/>
          <a:p>
            <a:r>
              <a:rPr lang="pt-BR" dirty="0">
                <a:latin typeface="Arial (Títulos)"/>
              </a:rPr>
              <a:t>Um detalhe muito importante é que a variância pode ser diminuída aumentando a quantidade de dados de treinamento, algo que não pode ser feito com o viés. Pense no algoritmo utilizado para gerar o terceiro modelo, por exemplo. Se utilizássemos muitos dados de treinamento, eventualmente a sua capacidade não seria mais suficiente para passar por todos os pontos, ele então deixaria de aprender ruído para se concentrar em aprender o sinal do processo gerador de dados. Em se tratando do primeiro modelo, não importa quantos dados utilizássemos para treinar, ele não aprenderia o sinal correto pois não tem capacidade para isso. No geral, erro de variação e erro de treinamento convergem quando o tamanho da amostra de treinamento cresce:</a:t>
            </a:r>
          </a:p>
          <a:p>
            <a:r>
              <a:rPr lang="pt-BR" dirty="0">
                <a:latin typeface="Arial (Títulos)"/>
              </a:rPr>
              <a:t>Como não conseguimos aumentar a quantidade de dados infinitamente, a grande questão de Aprendizado de Máquina é como ajustar a capacidade de forma a balancear variância e viés, de forma que nem </a:t>
            </a:r>
            <a:r>
              <a:rPr lang="pt-BR" dirty="0" err="1">
                <a:latin typeface="Arial (Títulos)"/>
              </a:rPr>
              <a:t>sobre-ajustamos</a:t>
            </a:r>
            <a:r>
              <a:rPr lang="pt-BR" dirty="0">
                <a:latin typeface="Arial (Títulos)"/>
              </a:rPr>
              <a:t> nem </a:t>
            </a:r>
            <a:r>
              <a:rPr lang="pt-BR" dirty="0" err="1">
                <a:latin typeface="Arial (Títulos)"/>
              </a:rPr>
              <a:t>sub-ajustamos</a:t>
            </a:r>
            <a:r>
              <a:rPr lang="pt-BR" dirty="0">
                <a:latin typeface="Arial (Títulos)"/>
              </a:rPr>
              <a:t> o modelo</a:t>
            </a:r>
          </a:p>
          <a:p>
            <a:r>
              <a:rPr lang="pt-BR" dirty="0">
                <a:latin typeface="Arial (Títulos)"/>
              </a:rPr>
              <a:t>O balanço viés-variância determina o ponto que estamos apenas adicionando ruído ao nosso modelo a medida que adicionamos complexidade á ele.</a:t>
            </a:r>
          </a:p>
        </p:txBody>
      </p:sp>
      <p:pic>
        <p:nvPicPr>
          <p:cNvPr id="6152" name="Picture 8" descr="screenshot-from-2017-02-11-17-2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539" y="4034607"/>
            <a:ext cx="4426816" cy="274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559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Cross </a:t>
            </a:r>
            <a:r>
              <a:rPr lang="pt-BR" b="1" dirty="0" err="1">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Cross-</a:t>
            </a:r>
            <a:r>
              <a:rPr lang="pt-BR" dirty="0" err="1">
                <a:latin typeface="Arial (Títulos)"/>
              </a:rPr>
              <a:t>Validation</a:t>
            </a:r>
            <a:r>
              <a:rPr lang="pt-BR" dirty="0">
                <a:latin typeface="Arial (Títulos)"/>
              </a:rPr>
              <a:t> é uma das melhores técnicas para saber se o seu modelo generaliza bem. Por exemplo, se você já participou de alguma competição no </a:t>
            </a:r>
            <a:r>
              <a:rPr lang="pt-BR" dirty="0" err="1">
                <a:latin typeface="Arial (Títulos)"/>
              </a:rPr>
              <a:t>Kaggle</a:t>
            </a:r>
            <a:r>
              <a:rPr lang="pt-BR" dirty="0">
                <a:latin typeface="Arial (Títulos)"/>
              </a:rPr>
              <a:t>, já percebeu que a sua pontuação durante a competição é diferente da pontuação que você recebe após o desafio acabar. Muitas das vezes esse score pode aumentar, mas também diminuir. </a:t>
            </a:r>
            <a:r>
              <a:rPr lang="pt-BR" b="1" dirty="0">
                <a:latin typeface="Arial (Títulos)"/>
              </a:rPr>
              <a:t>Esse é um tipo de problema que você pode resolver com o Cross-</a:t>
            </a:r>
            <a:r>
              <a:rPr lang="pt-BR" b="1" dirty="0" err="1">
                <a:latin typeface="Arial (Títulos)"/>
              </a:rPr>
              <a:t>Validation</a:t>
            </a:r>
            <a:r>
              <a:rPr lang="pt-BR" dirty="0">
                <a:latin typeface="Arial (Títulos)"/>
              </a:rPr>
              <a:t>.</a:t>
            </a:r>
          </a:p>
          <a:p>
            <a:r>
              <a:rPr lang="pt-BR" b="1" dirty="0">
                <a:latin typeface="Arial (Títulos)"/>
              </a:rPr>
              <a:t>Cross-</a:t>
            </a:r>
            <a:r>
              <a:rPr lang="pt-BR" b="1" dirty="0" err="1">
                <a:latin typeface="Arial (Títulos)"/>
              </a:rPr>
              <a:t>Validation</a:t>
            </a:r>
            <a:r>
              <a:rPr lang="pt-BR" b="1" dirty="0">
                <a:latin typeface="Arial (Títulos)"/>
              </a:rPr>
              <a:t> — ou Validação Cruzada — é uma técnica que visa entender como seu modelo generaliza</a:t>
            </a:r>
            <a:r>
              <a:rPr lang="pt-BR" dirty="0">
                <a:latin typeface="Arial (Títulos)"/>
              </a:rPr>
              <a:t>, ou seja, como ele se comporta quando vai prever um dado que nunca viu. Mas você pode estar se perguntando: “Não é pra isso que o conjunto de teste serve?”, e a resposta é “Sim”. A propósito, o conjunto de teste muita das vezes é chamado de conjunto de validação — </a:t>
            </a:r>
            <a:r>
              <a:rPr lang="pt-BR" dirty="0" err="1">
                <a:latin typeface="Arial (Títulos)"/>
              </a:rPr>
              <a:t>validation</a:t>
            </a:r>
            <a:r>
              <a:rPr lang="pt-BR" dirty="0">
                <a:latin typeface="Arial (Títulos)"/>
              </a:rPr>
              <a:t> set.</a:t>
            </a:r>
          </a:p>
          <a:p>
            <a:r>
              <a:rPr lang="pt-BR" dirty="0">
                <a:latin typeface="Arial (Títulos)"/>
              </a:rPr>
              <a:t>Então, pra quê a gente precisa de Cross-</a:t>
            </a:r>
            <a:r>
              <a:rPr lang="pt-BR" dirty="0" err="1">
                <a:latin typeface="Arial (Títulos)"/>
              </a:rPr>
              <a:t>Validation</a:t>
            </a:r>
            <a:r>
              <a:rPr lang="pt-BR" dirty="0">
                <a:latin typeface="Arial (Títulos)"/>
              </a:rPr>
              <a:t>? Justamente para criar diferentes conjuntos de treino e teste, treinar o modelo e ter certeza de que ele está </a:t>
            </a:r>
            <a:r>
              <a:rPr lang="pt-BR" dirty="0" err="1">
                <a:latin typeface="Arial (Títulos)"/>
              </a:rPr>
              <a:t>performando</a:t>
            </a:r>
            <a:r>
              <a:rPr lang="pt-BR" dirty="0">
                <a:latin typeface="Arial (Títulos)"/>
              </a:rPr>
              <a:t> bem. Nesse caso,</a:t>
            </a:r>
            <a:r>
              <a:rPr lang="pt-BR" b="1" dirty="0">
                <a:latin typeface="Arial (Títulos)"/>
              </a:rPr>
              <a:t> ao invés de usarmos apenas um conjunto de teste para validar nosso modelo, utilizaremos N outros a partir dos mesmos dados</a:t>
            </a:r>
            <a:r>
              <a:rPr lang="pt-BR" dirty="0">
                <a:latin typeface="Arial (Títulos)"/>
              </a:rPr>
              <a:t>.</a:t>
            </a:r>
          </a:p>
          <a:p>
            <a:r>
              <a:rPr lang="pt-BR" dirty="0">
                <a:latin typeface="Arial (Títulos)"/>
              </a:rPr>
              <a:t>Existem vários métodos de Cross-</a:t>
            </a:r>
            <a:r>
              <a:rPr lang="pt-BR" dirty="0" err="1">
                <a:latin typeface="Arial (Títulos)"/>
              </a:rPr>
              <a:t>Validation</a:t>
            </a:r>
            <a:r>
              <a:rPr lang="pt-BR" dirty="0">
                <a:latin typeface="Arial (Títulos)"/>
              </a:rPr>
              <a:t>, como </a:t>
            </a:r>
            <a:r>
              <a:rPr lang="pt-BR" dirty="0" err="1">
                <a:latin typeface="Arial (Títulos)"/>
              </a:rPr>
              <a:t>Holdout</a:t>
            </a:r>
            <a:r>
              <a:rPr lang="pt-BR" dirty="0">
                <a:latin typeface="Arial (Títulos)"/>
              </a:rPr>
              <a:t>, </a:t>
            </a:r>
            <a:r>
              <a:rPr lang="pt-BR" dirty="0" err="1">
                <a:latin typeface="Arial (Títulos)"/>
              </a:rPr>
              <a:t>Leave</a:t>
            </a:r>
            <a:r>
              <a:rPr lang="pt-BR" dirty="0">
                <a:latin typeface="Arial (Títulos)"/>
              </a:rPr>
              <a:t>-</a:t>
            </a:r>
            <a:r>
              <a:rPr lang="pt-BR" dirty="0" err="1">
                <a:latin typeface="Arial (Títulos)"/>
              </a:rPr>
              <a:t>one</a:t>
            </a:r>
            <a:r>
              <a:rPr lang="pt-BR" dirty="0">
                <a:latin typeface="Arial (Títulos)"/>
              </a:rPr>
              <a:t>-out e K-</a:t>
            </a:r>
            <a:r>
              <a:rPr lang="pt-BR" dirty="0" err="1">
                <a:latin typeface="Arial (Títulos)"/>
              </a:rPr>
              <a:t>Fold</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2170441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Cross </a:t>
            </a:r>
            <a:r>
              <a:rPr lang="pt-BR" b="1" dirty="0" err="1">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Autofit/>
          </a:bodyPr>
          <a:lstStyle/>
          <a:p>
            <a:r>
              <a:rPr lang="pt-BR" sz="1800" dirty="0">
                <a:latin typeface="Arial (Títulos)"/>
              </a:rPr>
              <a:t>Sabemos que não podemos confiar em métricas de erro computadas nos sets de treinamento para escolher entre modelos, pois podemos sempre reduzir esse erro a zero simplesmente aumentando a capacidade do algoritmo de aprendizado. </a:t>
            </a:r>
          </a:p>
          <a:p>
            <a:r>
              <a:rPr lang="pt-BR" sz="1800" dirty="0">
                <a:latin typeface="Arial (Títulos)"/>
              </a:rPr>
              <a:t>Há um método extremamente simples para selecionar o modelo com menor erro de generalização - o que realmente nos interessa. </a:t>
            </a:r>
          </a:p>
          <a:p>
            <a:r>
              <a:rPr lang="pt-BR" sz="1800" dirty="0">
                <a:latin typeface="Arial (Títulos)"/>
              </a:rPr>
              <a:t>Após coletar os dados, nós vamos separá-los em duas </a:t>
            </a:r>
            <a:r>
              <a:rPr lang="pt-BR" sz="1800" dirty="0" err="1">
                <a:latin typeface="Arial (Títulos)"/>
              </a:rPr>
              <a:t>sub-amostras</a:t>
            </a:r>
            <a:r>
              <a:rPr lang="pt-BR" sz="1800" dirty="0">
                <a:latin typeface="Arial (Títulos)"/>
              </a:rPr>
              <a:t>. </a:t>
            </a:r>
          </a:p>
          <a:p>
            <a:r>
              <a:rPr lang="pt-BR" sz="1800" dirty="0">
                <a:latin typeface="Arial (Títulos)"/>
              </a:rPr>
              <a:t>Uma delas, a </a:t>
            </a:r>
            <a:r>
              <a:rPr lang="pt-BR" sz="1800" dirty="0" err="1">
                <a:latin typeface="Arial (Títulos)"/>
              </a:rPr>
              <a:t>sub-amostra</a:t>
            </a:r>
            <a:r>
              <a:rPr lang="pt-BR" sz="1800" dirty="0">
                <a:latin typeface="Arial (Títulos)"/>
              </a:rPr>
              <a:t> de treino, será utilizada para aprender um modelo; a outra </a:t>
            </a:r>
            <a:r>
              <a:rPr lang="pt-BR" sz="1800" dirty="0" err="1">
                <a:latin typeface="Arial (Títulos)"/>
              </a:rPr>
              <a:t>sub-amostra</a:t>
            </a:r>
            <a:r>
              <a:rPr lang="pt-BR" sz="1800" dirty="0">
                <a:latin typeface="Arial (Títulos)"/>
              </a:rPr>
              <a:t> será utilizada para medir a performance do modelo, que será uma estimativa do erro de generalização. Para escolher a capacidade do modelo, nós dividiremos a amostra de treino mais uma vez: em um novo set de treino e em um set que chamaremos de validação. </a:t>
            </a:r>
          </a:p>
          <a:p>
            <a:r>
              <a:rPr lang="pt-BR" sz="1800" dirty="0">
                <a:latin typeface="Arial (Títulos)"/>
              </a:rPr>
              <a:t>Nós então </a:t>
            </a:r>
            <a:r>
              <a:rPr lang="pt-BR" sz="1800" b="1" dirty="0">
                <a:latin typeface="Arial (Títulos)"/>
              </a:rPr>
              <a:t>treinaremos o modelo no set de treino</a:t>
            </a:r>
            <a:r>
              <a:rPr lang="pt-BR" sz="1800" dirty="0">
                <a:latin typeface="Arial (Títulos)"/>
              </a:rPr>
              <a:t>, </a:t>
            </a:r>
            <a:r>
              <a:rPr lang="pt-BR" sz="1800" b="1" dirty="0">
                <a:latin typeface="Arial (Títulos)"/>
              </a:rPr>
              <a:t>ajustaremos a capacidade do algoritmo de aprendizado com base na performance no set de validação, e reportaremos uma estimativa final do erro de generalização conforme a performance no set de teste.</a:t>
            </a:r>
            <a:r>
              <a:rPr lang="pt-BR" sz="1800" dirty="0">
                <a:latin typeface="Arial (Títulos)"/>
              </a:rPr>
              <a:t> </a:t>
            </a:r>
          </a:p>
          <a:p>
            <a:r>
              <a:rPr lang="pt-BR" sz="1800" dirty="0">
                <a:latin typeface="Arial (Títulos)"/>
              </a:rPr>
              <a:t>É importante que o set de teste seja observado apenas uma única vez, na hora de reportar a estimativa de erro final. Se múltiplas tentativas forem feitas e comparadas com base no erro no set de teste, esta medida de erro não será confiável como uma estimativa do erro de generalização e o modelo provavelmente </a:t>
            </a:r>
            <a:r>
              <a:rPr lang="pt-BR" sz="1800" dirty="0" err="1">
                <a:latin typeface="Arial (Títulos)"/>
              </a:rPr>
              <a:t>performará</a:t>
            </a:r>
            <a:r>
              <a:rPr lang="pt-BR" sz="1800" dirty="0">
                <a:latin typeface="Arial (Títulos)"/>
              </a:rPr>
              <a:t> pior do que o esperado, quando utilizado na prática.</a:t>
            </a:r>
          </a:p>
        </p:txBody>
      </p:sp>
    </p:spTree>
    <p:extLst>
      <p:ext uri="{BB962C8B-B14F-4D97-AF65-F5344CB8AC3E}">
        <p14:creationId xmlns:p14="http://schemas.microsoft.com/office/powerpoint/2010/main" val="847530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K-</a:t>
            </a:r>
            <a:r>
              <a:rPr lang="pt-BR" dirty="0" err="1">
                <a:latin typeface="Arial (Títulos)"/>
              </a:rPr>
              <a:t>fold</a:t>
            </a:r>
            <a:r>
              <a:rPr lang="pt-BR" dirty="0">
                <a:latin typeface="Arial (Títulos)"/>
              </a:rPr>
              <a:t> Cross </a:t>
            </a:r>
            <a:r>
              <a:rPr lang="pt-BR" dirty="0" err="1">
                <a:latin typeface="Arial (Títulos)"/>
              </a:rPr>
              <a:t>Validation</a:t>
            </a:r>
            <a:endParaRPr lang="pt-BR" dirty="0">
              <a:latin typeface="Arial (Títulos)"/>
            </a:endParaRPr>
          </a:p>
        </p:txBody>
      </p:sp>
      <p:pic>
        <p:nvPicPr>
          <p:cNvPr id="4098" name="Picture 2" descr="https://miro.medium.com/max/1710/0*P--gozwUfJ0TKtE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873" y="1439992"/>
            <a:ext cx="4848702" cy="328917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548640" y="4792275"/>
            <a:ext cx="9804400" cy="1815882"/>
          </a:xfrm>
          <a:prstGeom prst="rect">
            <a:avLst/>
          </a:prstGeom>
        </p:spPr>
        <p:txBody>
          <a:bodyPr wrap="square">
            <a:spAutoFit/>
          </a:bodyPr>
          <a:lstStyle/>
          <a:p>
            <a:r>
              <a:rPr lang="pt-BR" sz="1400" dirty="0">
                <a:latin typeface="Arial (Títulos)"/>
              </a:rPr>
              <a:t>O método K-</a:t>
            </a:r>
            <a:r>
              <a:rPr lang="pt-BR" sz="1400" dirty="0" err="1">
                <a:latin typeface="Arial (Títulos)"/>
              </a:rPr>
              <a:t>Fold</a:t>
            </a:r>
            <a:r>
              <a:rPr lang="pt-BR" sz="1400" dirty="0">
                <a:latin typeface="Arial (Títulos)"/>
              </a:rPr>
              <a:t> de Cross-</a:t>
            </a:r>
            <a:r>
              <a:rPr lang="pt-BR" sz="1400" dirty="0" err="1">
                <a:latin typeface="Arial (Títulos)"/>
              </a:rPr>
              <a:t>Validation</a:t>
            </a:r>
            <a:r>
              <a:rPr lang="pt-BR" sz="1400" dirty="0">
                <a:latin typeface="Arial (Títulos)"/>
              </a:rPr>
              <a:t> irá dividir seu modelo K vezes — daí o nome K-</a:t>
            </a:r>
            <a:r>
              <a:rPr lang="pt-BR" sz="1400" dirty="0" err="1">
                <a:latin typeface="Arial (Títulos)"/>
              </a:rPr>
              <a:t>Fold</a:t>
            </a:r>
            <a:r>
              <a:rPr lang="pt-BR" sz="1400" dirty="0">
                <a:latin typeface="Arial (Títulos)"/>
              </a:rPr>
              <a:t>. Em nosso exemplo acima, o </a:t>
            </a:r>
            <a:r>
              <a:rPr lang="pt-BR" sz="1400" dirty="0" err="1">
                <a:latin typeface="Arial (Títulos)"/>
              </a:rPr>
              <a:t>dataset</a:t>
            </a:r>
            <a:r>
              <a:rPr lang="pt-BR" sz="1400" dirty="0">
                <a:latin typeface="Arial (Títulos)"/>
              </a:rPr>
              <a:t> foi dividido em 5 partes, para cada uma dessas partes, o modelo irá usar 4 partes (K-1) para treinar, enquanto usará 1 parte para validar. Ao final do processo, quando o modelo iterar/treinar 5 vezes, você terá um verdadeiro score de como seu modelo está generalizando, geralmente ao tirar a média e desvio padrão de todos os treinos realizados.</a:t>
            </a:r>
          </a:p>
          <a:p>
            <a:r>
              <a:rPr lang="pt-BR" sz="1400" dirty="0">
                <a:latin typeface="Arial (Títulos)"/>
              </a:rPr>
              <a:t>Como você pode estar imaginando, esse processo faz com que o treino de seu modelo demore um pouco mais, mas é crucial se você quer ter certeza de que seus dados estão generalizando bem.</a:t>
            </a:r>
          </a:p>
          <a:p>
            <a:br>
              <a:rPr lang="pt-BR" sz="1400" dirty="0">
                <a:latin typeface="Arial (Títulos)"/>
              </a:rPr>
            </a:br>
            <a:endParaRPr lang="pt-BR" sz="1400" dirty="0">
              <a:latin typeface="Arial (Títulos)"/>
            </a:endParaRPr>
          </a:p>
        </p:txBody>
      </p:sp>
      <p:pic>
        <p:nvPicPr>
          <p:cNvPr id="1026" name="Picture 2" descr="https://github.com/vaasha/Machine-leaning-in-examples/raw/c096c2f138759a73361a00d0808ec12811f55295/sklearn/cross-validation/Cross_Valid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1809485"/>
            <a:ext cx="72104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70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latin typeface="Arial (Títulos)"/>
              </a:rPr>
              <a:t>Overfitting</a:t>
            </a:r>
            <a:r>
              <a:rPr lang="pt-BR" dirty="0">
                <a:latin typeface="Arial (Títulos)"/>
              </a:rPr>
              <a:t> e </a:t>
            </a:r>
            <a:r>
              <a:rPr lang="pt-BR" dirty="0" err="1">
                <a:latin typeface="Arial (Títulos)"/>
              </a:rPr>
              <a:t>Underfitting</a:t>
            </a:r>
            <a:endParaRPr lang="pt-BR" dirty="0">
              <a:latin typeface="Arial (Títulos)"/>
            </a:endParaRPr>
          </a:p>
        </p:txBody>
      </p:sp>
      <p:sp>
        <p:nvSpPr>
          <p:cNvPr id="3" name="Espaço Reservado para Conteúdo 2"/>
          <p:cNvSpPr>
            <a:spLocks noGrp="1"/>
          </p:cNvSpPr>
          <p:nvPr>
            <p:ph idx="1"/>
          </p:nvPr>
        </p:nvSpPr>
        <p:spPr>
          <a:xfrm>
            <a:off x="838200" y="1413163"/>
            <a:ext cx="10515600" cy="5247409"/>
          </a:xfrm>
        </p:spPr>
        <p:txBody>
          <a:bodyPr>
            <a:normAutofit fontScale="55000" lnSpcReduction="20000"/>
          </a:bodyPr>
          <a:lstStyle/>
          <a:p>
            <a:pPr marL="0" indent="0">
              <a:lnSpc>
                <a:spcPct val="100000"/>
              </a:lnSpc>
              <a:spcBef>
                <a:spcPts val="0"/>
              </a:spcBef>
            </a:pPr>
            <a:r>
              <a:rPr lang="pt-BR" dirty="0">
                <a:latin typeface="Arial (Títulos)"/>
              </a:rPr>
              <a:t>Essas novas observações, que não foram utilizadas para treinar o modelo, são chamadas de set de teste. Com elas, é possível descobrir o erro de generalização do nosso modelo e definir qual deles é o melhor. Agora está claro que o modelo do meio, com capacidade média, é o melhor. Para ser mais específico, o modelo do meio é capaz de explicar 99% da variação no lucro (de acordo com a medida R2), ao passo que o primeiro modelo explica 96% e o último, apenas 92%.</a:t>
            </a: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r>
              <a:rPr lang="pt-BR" dirty="0">
                <a:latin typeface="Arial (Títulos)"/>
              </a:rPr>
              <a:t>Em Aprendizado de Máquina, dizemos que o primeiro modelo esta sofrendo de </a:t>
            </a:r>
            <a:r>
              <a:rPr lang="pt-BR" dirty="0" err="1">
                <a:latin typeface="Arial (Títulos)"/>
              </a:rPr>
              <a:t>sub-ajustamento</a:t>
            </a:r>
            <a:r>
              <a:rPr lang="pt-BR" dirty="0">
                <a:latin typeface="Arial (Títulos)"/>
              </a:rPr>
              <a:t>, isto é, ele tem uma capacidade tão baixa que não consegue aprender as regularidades presentes nem no set de treinamento. Nesse cenário, a performance nos sets de treino e de teste costumam ser baixas. O terceiro modelo, por sua vez, sofre de </a:t>
            </a:r>
            <a:r>
              <a:rPr lang="pt-BR" dirty="0" err="1">
                <a:latin typeface="Arial (Títulos)"/>
              </a:rPr>
              <a:t>sobre-ajustamento</a:t>
            </a:r>
            <a:r>
              <a:rPr lang="pt-BR" dirty="0">
                <a:latin typeface="Arial (Títulos)"/>
              </a:rPr>
              <a:t>, isto é, tem uma capacidade tão alta que além de aprender as regularidades, aprendeu também o ruído presente nos dados de treino. Nesse cenário, o erro no set de treino é extremamente baixo, mas o erro de generalização - erro no set de teste - é alto. O modelo do centro parece ter aprendido bem as regularidades dos dados sem aprender os ruídos no set de treino. Nesse cenário, os erros no set de treino e teste são parecidos e satisfatórios.</a:t>
            </a:r>
          </a:p>
        </p:txBody>
      </p:sp>
      <p:pic>
        <p:nvPicPr>
          <p:cNvPr id="11266" name="Picture 2" descr="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395" y="2374772"/>
            <a:ext cx="6355042" cy="238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99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latin typeface="Arial (Títulos)"/>
              </a:rPr>
              <a:t>Overfitting</a:t>
            </a:r>
            <a:r>
              <a:rPr lang="pt-BR" sz="4400" dirty="0">
                <a:latin typeface="Arial (Títulos)"/>
              </a:rPr>
              <a:t> e </a:t>
            </a:r>
            <a:r>
              <a:rPr lang="pt-BR" sz="4400" dirty="0" err="1">
                <a:latin typeface="Arial (Títulos)"/>
              </a:rPr>
              <a:t>Underfitting</a:t>
            </a:r>
            <a:endParaRPr lang="pt-BR" dirty="0">
              <a:latin typeface="Arial (Títulos)"/>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3" name="Imagem 2">
            <a:extLst>
              <a:ext uri="{FF2B5EF4-FFF2-40B4-BE49-F238E27FC236}">
                <a16:creationId xmlns:a16="http://schemas.microsoft.com/office/drawing/2014/main" id="{72455427-A539-487F-A893-AAEE0BE86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56" y="2482091"/>
            <a:ext cx="9849994" cy="2801092"/>
          </a:xfrm>
          <a:prstGeom prst="rect">
            <a:avLst/>
          </a:prstGeom>
        </p:spPr>
      </p:pic>
    </p:spTree>
    <p:extLst>
      <p:ext uri="{BB962C8B-B14F-4D97-AF65-F5344CB8AC3E}">
        <p14:creationId xmlns:p14="http://schemas.microsoft.com/office/powerpoint/2010/main" val="555409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latin typeface="Arial (Títulos)"/>
              </a:rPr>
              <a:t>Overfitting</a:t>
            </a:r>
            <a:r>
              <a:rPr lang="pt-BR" sz="4400" dirty="0">
                <a:latin typeface="Arial (Títulos)"/>
              </a:rPr>
              <a:t> e </a:t>
            </a:r>
            <a:r>
              <a:rPr lang="pt-BR" sz="4400" dirty="0" err="1">
                <a:latin typeface="Arial (Títulos)"/>
              </a:rPr>
              <a:t>Underfitting</a:t>
            </a:r>
            <a:endParaRPr lang="pt-BR" dirty="0">
              <a:latin typeface="Arial (Títulos)"/>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2" name="Imagem 1">
            <a:extLst>
              <a:ext uri="{FF2B5EF4-FFF2-40B4-BE49-F238E27FC236}">
                <a16:creationId xmlns:a16="http://schemas.microsoft.com/office/drawing/2014/main" id="{E1C1E384-AD16-42F5-A7DD-2D2F0FCB990E}"/>
              </a:ext>
            </a:extLst>
          </p:cNvPr>
          <p:cNvPicPr>
            <a:picLocks noChangeAspect="1"/>
          </p:cNvPicPr>
          <p:nvPr/>
        </p:nvPicPr>
        <p:blipFill>
          <a:blip r:embed="rId3"/>
          <a:stretch>
            <a:fillRect/>
          </a:stretch>
        </p:blipFill>
        <p:spPr>
          <a:xfrm>
            <a:off x="1193094" y="2098268"/>
            <a:ext cx="4636429" cy="3344852"/>
          </a:xfrm>
          <a:prstGeom prst="rect">
            <a:avLst/>
          </a:prstGeom>
        </p:spPr>
      </p:pic>
      <p:pic>
        <p:nvPicPr>
          <p:cNvPr id="5" name="Imagem 4">
            <a:extLst>
              <a:ext uri="{FF2B5EF4-FFF2-40B4-BE49-F238E27FC236}">
                <a16:creationId xmlns:a16="http://schemas.microsoft.com/office/drawing/2014/main" id="{BD5FD03F-7A6D-43B8-ACBB-5279651E2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2600" y="2009422"/>
            <a:ext cx="3818999" cy="3818999"/>
          </a:xfrm>
          <a:prstGeom prst="rect">
            <a:avLst/>
          </a:prstGeom>
        </p:spPr>
      </p:pic>
    </p:spTree>
    <p:extLst>
      <p:ext uri="{BB962C8B-B14F-4D97-AF65-F5344CB8AC3E}">
        <p14:creationId xmlns:p14="http://schemas.microsoft.com/office/powerpoint/2010/main" val="209874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O que é?</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err="1">
                <a:solidFill>
                  <a:schemeClr val="tx1"/>
                </a:solidFill>
                <a:latin typeface="Arial (Títulos)"/>
              </a:rPr>
              <a:t>Machine</a:t>
            </a:r>
            <a:r>
              <a:rPr lang="pt-BR" sz="2400" dirty="0">
                <a:solidFill>
                  <a:schemeClr val="tx1"/>
                </a:solidFill>
                <a:latin typeface="Arial (Títulos)"/>
              </a:rPr>
              <a:t> Learning é um método de análise de dados que automatiza o processo de criação de modelos.</a:t>
            </a:r>
          </a:p>
          <a:p>
            <a:pPr marL="342900" indent="-342900">
              <a:buFont typeface="Arial" panose="020B0604020202020204" pitchFamily="34" charset="0"/>
              <a:buChar char="•"/>
            </a:pPr>
            <a:r>
              <a:rPr lang="pt-BR" sz="2400" dirty="0">
                <a:solidFill>
                  <a:schemeClr val="tx1"/>
                </a:solidFill>
                <a:latin typeface="Arial (Títulos)"/>
              </a:rPr>
              <a:t>Usando algoritmos que iterativamente aprendem dos dados, </a:t>
            </a:r>
            <a:r>
              <a:rPr lang="pt-BR" sz="2400" dirty="0" err="1">
                <a:solidFill>
                  <a:schemeClr val="tx1"/>
                </a:solidFill>
                <a:latin typeface="Arial (Títulos)"/>
              </a:rPr>
              <a:t>Machine</a:t>
            </a:r>
            <a:r>
              <a:rPr lang="pt-BR" sz="2400" dirty="0">
                <a:solidFill>
                  <a:schemeClr val="tx1"/>
                </a:solidFill>
                <a:latin typeface="Arial (Títulos)"/>
              </a:rPr>
              <a:t> Learning permite que computadores encontrem padrões escolhidos nos dados sem terem sido programados para isso.</a:t>
            </a:r>
          </a:p>
          <a:p>
            <a:endParaRPr lang="pt-BR" sz="2400" dirty="0">
              <a:solidFill>
                <a:schemeClr val="tx1"/>
              </a:solidFill>
              <a:latin typeface="Arial (Títulos)"/>
            </a:endParaRPr>
          </a:p>
          <a:p>
            <a:endParaRPr lang="pt-BR" sz="2400" dirty="0">
              <a:solidFill>
                <a:schemeClr val="tx1"/>
              </a:solidFill>
              <a:latin typeface="Arial (Títulos)"/>
            </a:endParaRPr>
          </a:p>
          <a:p>
            <a:endParaRPr lang="pt-BR" sz="2400" dirty="0">
              <a:solidFill>
                <a:schemeClr val="tx1"/>
              </a:solidFill>
              <a:latin typeface="Arial (Títulos)"/>
            </a:endParaRPr>
          </a:p>
          <a:p>
            <a:endParaRPr lang="pt-BR" sz="2400" dirty="0">
              <a:solidFill>
                <a:schemeClr val="tx1"/>
              </a:solidFill>
              <a:latin typeface="Arial (Títulos)"/>
            </a:endParaRPr>
          </a:p>
        </p:txBody>
      </p:sp>
    </p:spTree>
    <p:extLst>
      <p:ext uri="{BB962C8B-B14F-4D97-AF65-F5344CB8AC3E}">
        <p14:creationId xmlns:p14="http://schemas.microsoft.com/office/powerpoint/2010/main" val="36968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Dimensão VC</a:t>
            </a:r>
          </a:p>
        </p:txBody>
      </p:sp>
      <p:sp>
        <p:nvSpPr>
          <p:cNvPr id="3" name="Espaço Reservado para Conteúdo 2"/>
          <p:cNvSpPr>
            <a:spLocks noGrp="1"/>
          </p:cNvSpPr>
          <p:nvPr>
            <p:ph idx="1"/>
          </p:nvPr>
        </p:nvSpPr>
        <p:spPr/>
        <p:txBody>
          <a:bodyPr>
            <a:normAutofit fontScale="92500" lnSpcReduction="20000"/>
          </a:bodyPr>
          <a:lstStyle/>
          <a:p>
            <a:pPr marL="0" indent="0">
              <a:buNone/>
            </a:pPr>
            <a:r>
              <a:rPr lang="pt-BR" dirty="0"/>
              <a:t>Teoria VC (</a:t>
            </a:r>
            <a:r>
              <a:rPr lang="pt-BR" dirty="0" err="1"/>
              <a:t>Vapnik-Chervonenkis</a:t>
            </a:r>
            <a:r>
              <a:rPr lang="pt-BR" dirty="0"/>
              <a:t>). Atualmente é considerada a melhor teoria para estimação de parâmetros de amostras finitas, estudo de dependência funcional e de aprendizado preditivo.</a:t>
            </a:r>
          </a:p>
          <a:p>
            <a:pPr marL="0" indent="0">
              <a:buNone/>
            </a:pPr>
            <a:endParaRPr lang="pt-BR" dirty="0"/>
          </a:p>
          <a:p>
            <a:pPr marL="0" indent="0">
              <a:buNone/>
            </a:pPr>
            <a:r>
              <a:rPr lang="pt-BR" dirty="0"/>
              <a:t>A teoria de VC abrange quatro partes importantes na sua implementação:</a:t>
            </a:r>
          </a:p>
          <a:p>
            <a:pPr marL="0" indent="0">
              <a:buNone/>
            </a:pPr>
            <a:endParaRPr lang="pt-BR" dirty="0"/>
          </a:p>
          <a:p>
            <a:r>
              <a:rPr lang="pt-BR" dirty="0"/>
              <a:t>         Teoria da Consistência dos processos de aprendizagem;</a:t>
            </a:r>
          </a:p>
          <a:p>
            <a:r>
              <a:rPr lang="pt-BR" dirty="0"/>
              <a:t>         Teoria da Taxa de convergência dos processos de aprendizagem;</a:t>
            </a:r>
          </a:p>
          <a:p>
            <a:r>
              <a:rPr lang="pt-BR" dirty="0"/>
              <a:t>         Teoria da Minimização do Risco Estrutural;</a:t>
            </a:r>
          </a:p>
          <a:p>
            <a:r>
              <a:rPr lang="pt-BR" dirty="0"/>
              <a:t>         Teoria da Otimização.</a:t>
            </a:r>
          </a:p>
        </p:txBody>
      </p:sp>
    </p:spTree>
    <p:extLst>
      <p:ext uri="{BB962C8B-B14F-4D97-AF65-F5344CB8AC3E}">
        <p14:creationId xmlns:p14="http://schemas.microsoft.com/office/powerpoint/2010/main" val="247658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3622477" y="2000250"/>
            <a:ext cx="8315325" cy="4857750"/>
          </a:xfrm>
          <a:prstGeom prst="rect">
            <a:avLst/>
          </a:prstGeom>
        </p:spPr>
      </p:pic>
      <p:sp>
        <p:nvSpPr>
          <p:cNvPr id="2" name="Título 1"/>
          <p:cNvSpPr>
            <a:spLocks noGrp="1"/>
          </p:cNvSpPr>
          <p:nvPr>
            <p:ph type="title"/>
          </p:nvPr>
        </p:nvSpPr>
        <p:spPr/>
        <p:txBody>
          <a:bodyPr/>
          <a:lstStyle/>
          <a:p>
            <a:r>
              <a:rPr lang="pt-BR" dirty="0">
                <a:latin typeface="Arial (Títulos)"/>
              </a:rPr>
              <a:t>Dimensão VC </a:t>
            </a:r>
            <a:r>
              <a:rPr lang="pt-BR" dirty="0" err="1"/>
              <a:t>Vapnik-Chervonenkis</a:t>
            </a:r>
            <a:endParaRPr lang="pt-BR" dirty="0">
              <a:latin typeface="Arial (Títulos)"/>
            </a:endParaRPr>
          </a:p>
        </p:txBody>
      </p:sp>
      <mc:AlternateContent xmlns:mc="http://schemas.openxmlformats.org/markup-compatibility/2006" xmlns:a14="http://schemas.microsoft.com/office/drawing/2010/main">
        <mc:Choice Requires="a14">
          <p:sp>
            <p:nvSpPr>
              <p:cNvPr id="5" name="Espaço Reservado para Conteúdo 2"/>
              <p:cNvSpPr>
                <a:spLocks noGrp="1"/>
              </p:cNvSpPr>
              <p:nvPr>
                <p:ph idx="1"/>
              </p:nvPr>
            </p:nvSpPr>
            <p:spPr>
              <a:xfrm>
                <a:off x="15094" y="1381585"/>
                <a:ext cx="7998400" cy="454143"/>
              </a:xfrm>
            </p:spPr>
            <p:txBody>
              <a:bodyPr>
                <a:normAutofit fontScale="85000" lnSpcReduction="20000"/>
              </a:bodyPr>
              <a:lstStyle/>
              <a:p>
                <a:pPr marL="0" indent="0">
                  <a:buNone/>
                </a:pPr>
                <a14:m>
                  <m:oMath xmlns:m="http://schemas.openxmlformats.org/officeDocument/2006/math">
                    <m:r>
                      <a:rPr lang="pt-BR" b="0" i="1" smtClean="0">
                        <a:latin typeface="Cambria Math" panose="02040503050406030204" pitchFamily="18" charset="0"/>
                      </a:rPr>
                      <m:t>𝑃</m:t>
                    </m:r>
                    <m:r>
                      <a:rPr lang="pt-BR" b="0" i="1" smtClean="0">
                        <a:latin typeface="Cambria Math" panose="02040503050406030204" pitchFamily="18" charset="0"/>
                      </a:rPr>
                      <m:t>(</m:t>
                    </m:r>
                    <m:sSubSup>
                      <m:sSubSupPr>
                        <m:ctrlPr>
                          <a:rPr lang="pt-BR" i="1" smtClean="0">
                            <a:latin typeface="Cambria Math" panose="02040503050406030204" pitchFamily="18" charset="0"/>
                          </a:rPr>
                        </m:ctrlPr>
                      </m:sSubSupPr>
                      <m:e/>
                      <m:sub>
                        <m:r>
                          <a:rPr lang="pt-BR" b="0" i="1" smtClean="0">
                            <a:latin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𝐹</m:t>
                        </m:r>
                      </m:sub>
                      <m:sup>
                        <m:r>
                          <a:rPr lang="pt-BR" b="0" i="1" smtClean="0">
                            <a:latin typeface="Cambria Math" panose="02040503050406030204" pitchFamily="18" charset="0"/>
                          </a:rPr>
                          <m:t>𝑠𝑢𝑝</m:t>
                        </m:r>
                      </m:sup>
                    </m:sSubSup>
                    <m:r>
                      <a:rPr lang="pt-BR" b="0" i="1" smtClean="0">
                        <a:latin typeface="Cambria Math" panose="02040503050406030204" pitchFamily="18" charset="0"/>
                      </a:rPr>
                      <m:t>|</m:t>
                    </m:r>
                    <m:r>
                      <a:rPr lang="pt-BR" b="0" i="1" smtClean="0">
                        <a:latin typeface="Cambria Math" panose="02040503050406030204" pitchFamily="18" charset="0"/>
                      </a:rPr>
                      <m:t>𝑅𝑒𝑚𝑝</m:t>
                    </m:r>
                    <m:d>
                      <m:dPr>
                        <m:ctrlPr>
                          <a:rPr lang="pt-BR" b="0" i="1" smtClean="0">
                            <a:latin typeface="Cambria Math" panose="02040503050406030204" pitchFamily="18" charset="0"/>
                          </a:rPr>
                        </m:ctrlPr>
                      </m:dPr>
                      <m:e>
                        <m:r>
                          <a:rPr lang="pt-BR" b="0" i="1" smtClean="0">
                            <a:latin typeface="Cambria Math" panose="02040503050406030204" pitchFamily="18" charset="0"/>
                          </a:rPr>
                          <m:t>𝑓</m:t>
                        </m:r>
                      </m:e>
                    </m:d>
                    <m:r>
                      <a:rPr lang="pt-BR" b="0" i="1" smtClean="0">
                        <a:latin typeface="Cambria Math" panose="02040503050406030204" pitchFamily="18" charset="0"/>
                      </a:rPr>
                      <m:t>−</m:t>
                    </m:r>
                    <m:r>
                      <a:rPr lang="pt-BR" b="0" i="1" smtClean="0">
                        <a:latin typeface="Cambria Math" panose="02040503050406030204" pitchFamily="18" charset="0"/>
                      </a:rPr>
                      <m:t>𝑅</m:t>
                    </m:r>
                  </m:oMath>
                </a14:m>
                <a:r>
                  <a:rPr lang="pt-BR" dirty="0"/>
                  <a:t>(f)|</a:t>
                </a:r>
                <a14:m>
                  <m:oMath xmlns:m="http://schemas.openxmlformats.org/officeDocument/2006/math">
                    <m:r>
                      <a:rPr lang="pt-BR" i="1" smtClean="0">
                        <a:latin typeface="Cambria Math" panose="02040503050406030204" pitchFamily="18" charset="0"/>
                      </a:rPr>
                      <m:t>𝐴</m:t>
                    </m:r>
                    <m:r>
                      <a:rPr lang="pt-BR" i="1" smtClean="0">
                        <a:latin typeface="Cambria Math" panose="02040503050406030204" pitchFamily="18" charset="0"/>
                      </a:rPr>
                      <m:t>=</m:t>
                    </m:r>
                    <m:r>
                      <a:rPr lang="el-GR" i="1" smtClean="0">
                        <a:latin typeface="Cambria Math" panose="02040503050406030204" pitchFamily="18" charset="0"/>
                      </a:rPr>
                      <m:t>𝜋</m:t>
                    </m:r>
                    <m:sSup>
                      <m:sSupPr>
                        <m:ctrlPr>
                          <a:rPr lang="pt-BR" i="1" smtClean="0">
                            <a:latin typeface="Cambria Math" panose="02040503050406030204" pitchFamily="18" charset="0"/>
                          </a:rPr>
                        </m:ctrlPr>
                      </m:sSupPr>
                      <m:e>
                        <m:r>
                          <a:rPr lang="pt-BR" i="1" smtClean="0">
                            <a:latin typeface="Cambria Math" panose="02040503050406030204" pitchFamily="18" charset="0"/>
                          </a:rPr>
                          <m:t>𝑟</m:t>
                        </m:r>
                      </m:e>
                      <m:sup>
                        <m:r>
                          <a:rPr lang="pt-BR" i="1" smtClean="0">
                            <a:latin typeface="Cambria Math" panose="02040503050406030204" pitchFamily="18" charset="0"/>
                          </a:rPr>
                          <m:t>2</m:t>
                        </m:r>
                      </m:sup>
                    </m:sSup>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𝜖</m:t>
                    </m:r>
                  </m:oMath>
                </a14:m>
                <a:r>
                  <a:rPr lang="pt-BR" dirty="0"/>
                  <a:t>)</a:t>
                </a:r>
                <a14:m>
                  <m:oMath xmlns:m="http://schemas.openxmlformats.org/officeDocument/2006/math">
                    <m:r>
                      <a:rPr lang="pt-BR" i="1" dirty="0" smtClean="0">
                        <a:latin typeface="Cambria Math" panose="02040503050406030204" pitchFamily="18" charset="0"/>
                        <a:ea typeface="Cambria Math" panose="02040503050406030204" pitchFamily="18" charset="0"/>
                      </a:rPr>
                      <m:t>≤</m:t>
                    </m:r>
                    <m:sSup>
                      <m:sSupPr>
                        <m:ctrlPr>
                          <a:rPr lang="pt-BR" b="0" i="1" dirty="0" smtClean="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𝑁</m:t>
                        </m:r>
                        <m:d>
                          <m:dPr>
                            <m:ctrlPr>
                              <a:rPr lang="pt-BR" i="1" dirty="0">
                                <a:latin typeface="Cambria Math" panose="02040503050406030204" pitchFamily="18" charset="0"/>
                                <a:ea typeface="Cambria Math" panose="02040503050406030204" pitchFamily="18" charset="0"/>
                              </a:rPr>
                            </m:ctrlPr>
                          </m:dPr>
                          <m:e>
                            <m:r>
                              <a:rPr lang="pt-BR" i="1" dirty="0">
                                <a:latin typeface="Cambria Math" panose="02040503050406030204" pitchFamily="18" charset="0"/>
                                <a:ea typeface="Cambria Math" panose="02040503050406030204" pitchFamily="18" charset="0"/>
                              </a:rPr>
                              <m:t>𝑓</m:t>
                            </m:r>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𝑛</m:t>
                            </m:r>
                          </m:e>
                        </m:d>
                        <m:r>
                          <a:rPr lang="pt-BR" b="0" i="1" dirty="0" smtClean="0">
                            <a:latin typeface="Cambria Math" panose="02040503050406030204" pitchFamily="18" charset="0"/>
                            <a:ea typeface="Cambria Math" panose="02040503050406030204" pitchFamily="18" charset="0"/>
                          </a:rPr>
                          <m:t>𝑒𝑥</m:t>
                        </m:r>
                      </m:e>
                      <m:sup>
                        <m:r>
                          <a:rPr lang="pt-BR" b="0" i="1" dirty="0" smtClean="0">
                            <a:latin typeface="Cambria Math" panose="02040503050406030204" pitchFamily="18" charset="0"/>
                            <a:ea typeface="Cambria Math" panose="02040503050406030204" pitchFamily="18" charset="0"/>
                          </a:rPr>
                          <m:t>(−2</m:t>
                        </m:r>
                        <m:r>
                          <a:rPr lang="pt-BR" b="0" i="1" dirty="0" smtClean="0">
                            <a:latin typeface="Cambria Math" panose="02040503050406030204" pitchFamily="18" charset="0"/>
                            <a:ea typeface="Cambria Math" panose="02040503050406030204" pitchFamily="18" charset="0"/>
                          </a:rPr>
                          <m:t>𝑛</m:t>
                        </m:r>
                        <m:sSup>
                          <m:sSupPr>
                            <m:ctrlPr>
                              <a:rPr lang="pt-BR" b="0" i="1" dirty="0" smtClean="0">
                                <a:latin typeface="Cambria Math" panose="02040503050406030204" pitchFamily="18" charset="0"/>
                                <a:ea typeface="Cambria Math" panose="02040503050406030204" pitchFamily="18" charset="0"/>
                              </a:rPr>
                            </m:ctrlPr>
                          </m:sSupPr>
                          <m:e>
                            <m:r>
                              <a:rPr lang="pt-BR" b="0" i="1" dirty="0" smtClean="0">
                                <a:latin typeface="Cambria Math" panose="02040503050406030204" pitchFamily="18" charset="0"/>
                                <a:ea typeface="Cambria Math" panose="02040503050406030204" pitchFamily="18" charset="0"/>
                              </a:rPr>
                              <m:t>𝜖</m:t>
                            </m:r>
                          </m:e>
                          <m:sup>
                            <m:r>
                              <a:rPr lang="pt-BR" b="0" i="1" dirty="0" smtClean="0">
                                <a:latin typeface="Cambria Math" panose="02040503050406030204" pitchFamily="18" charset="0"/>
                                <a:ea typeface="Cambria Math" panose="02040503050406030204" pitchFamily="18" charset="0"/>
                              </a:rPr>
                              <m:t>2</m:t>
                            </m:r>
                          </m:sup>
                        </m:sSup>
                        <m:r>
                          <a:rPr lang="pt-BR" b="0" i="1" dirty="0" smtClean="0">
                            <a:latin typeface="Cambria Math" panose="02040503050406030204" pitchFamily="18" charset="0"/>
                            <a:ea typeface="Cambria Math" panose="02040503050406030204" pitchFamily="18" charset="0"/>
                          </a:rPr>
                          <m:t>)</m:t>
                        </m:r>
                      </m:sup>
                    </m:sSup>
                  </m:oMath>
                </a14:m>
                <a:endParaRPr lang="pt-BR" dirty="0"/>
              </a:p>
            </p:txBody>
          </p:sp>
        </mc:Choice>
        <mc:Fallback xmlns="">
          <p:sp>
            <p:nvSpPr>
              <p:cNvPr id="5" name="Espaço Reservado para Conteúdo 2"/>
              <p:cNvSpPr>
                <a:spLocks noGrp="1" noRot="1" noChangeAspect="1" noMove="1" noResize="1" noEditPoints="1" noAdjustHandles="1" noChangeArrowheads="1" noChangeShapeType="1" noTextEdit="1"/>
              </p:cNvSpPr>
              <p:nvPr>
                <p:ph idx="1"/>
              </p:nvPr>
            </p:nvSpPr>
            <p:spPr>
              <a:xfrm>
                <a:off x="15094" y="1381585"/>
                <a:ext cx="7998400" cy="454143"/>
              </a:xfrm>
              <a:blipFill>
                <a:blip r:embed="rId3"/>
                <a:stretch>
                  <a:fillRect t="-24324" b="-18919"/>
                </a:stretch>
              </a:blipFill>
            </p:spPr>
            <p:txBody>
              <a:bodyPr/>
              <a:lstStyle/>
              <a:p>
                <a:r>
                  <a:rPr lang="pt-BR">
                    <a:noFill/>
                  </a:rPr>
                  <a:t> </a:t>
                </a:r>
              </a:p>
            </p:txBody>
          </p:sp>
        </mc:Fallback>
      </mc:AlternateContent>
      <p:sp>
        <p:nvSpPr>
          <p:cNvPr id="8" name="CaixaDeTexto 7"/>
          <p:cNvSpPr txBox="1"/>
          <p:nvPr/>
        </p:nvSpPr>
        <p:spPr>
          <a:xfrm>
            <a:off x="15094" y="1947519"/>
            <a:ext cx="3510888" cy="954107"/>
          </a:xfrm>
          <a:prstGeom prst="rect">
            <a:avLst/>
          </a:prstGeom>
          <a:noFill/>
        </p:spPr>
        <p:txBody>
          <a:bodyPr wrap="square" rtlCol="0">
            <a:spAutoFit/>
          </a:bodyPr>
          <a:lstStyle/>
          <a:p>
            <a:r>
              <a:rPr lang="pt-BR" sz="1400" b="1" dirty="0" err="1"/>
              <a:t>Remp</a:t>
            </a:r>
            <a:r>
              <a:rPr lang="pt-BR" sz="1400" b="1" dirty="0"/>
              <a:t>(f)</a:t>
            </a:r>
            <a:r>
              <a:rPr lang="pt-BR" sz="1400" dirty="0"/>
              <a:t> erro ou risco medido em uma amostra</a:t>
            </a:r>
          </a:p>
          <a:p>
            <a:r>
              <a:rPr lang="pt-BR" sz="1400" b="1" dirty="0"/>
              <a:t>R(f)</a:t>
            </a:r>
            <a:r>
              <a:rPr lang="pt-BR" sz="1400" dirty="0"/>
              <a:t> erro ou risco esperado para dados nunca vistos</a:t>
            </a:r>
          </a:p>
        </p:txBody>
      </p:sp>
      <p:pic>
        <p:nvPicPr>
          <p:cNvPr id="2050" name="Picture 2" descr="What is the exact definition of VC dimension? - Data Science Stack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9034" y="1613310"/>
            <a:ext cx="3355400" cy="1439697"/>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9626312" y="3131641"/>
            <a:ext cx="2514600" cy="1169551"/>
          </a:xfrm>
          <a:prstGeom prst="rect">
            <a:avLst/>
          </a:prstGeom>
          <a:noFill/>
        </p:spPr>
        <p:txBody>
          <a:bodyPr wrap="square" rtlCol="0">
            <a:spAutoFit/>
          </a:bodyPr>
          <a:lstStyle/>
          <a:p>
            <a:r>
              <a:rPr lang="pt-BR" sz="1400" dirty="0"/>
              <a:t>Para 3 pontos atingiu todas combinações em espaço R2.</a:t>
            </a:r>
          </a:p>
          <a:p>
            <a:r>
              <a:rPr lang="pt-BR" sz="1400" dirty="0"/>
              <a:t>Pois 2^3=8</a:t>
            </a:r>
          </a:p>
          <a:p>
            <a:r>
              <a:rPr lang="pt-BR" sz="1400" dirty="0"/>
              <a:t>Mas para 4 pontos será no máximo 14 possibilidades</a:t>
            </a:r>
          </a:p>
        </p:txBody>
      </p:sp>
      <p:sp>
        <p:nvSpPr>
          <p:cNvPr id="4" name="Retângulo 3"/>
          <p:cNvSpPr/>
          <p:nvPr/>
        </p:nvSpPr>
        <p:spPr>
          <a:xfrm>
            <a:off x="15094" y="4581128"/>
            <a:ext cx="2208068" cy="2245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p:cNvSpPr/>
          <p:nvPr/>
        </p:nvSpPr>
        <p:spPr>
          <a:xfrm>
            <a:off x="15094" y="5608143"/>
            <a:ext cx="1545200" cy="10607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82" y="4591479"/>
            <a:ext cx="1826141" cy="369332"/>
          </a:xfrm>
          <a:prstGeom prst="rect">
            <a:avLst/>
          </a:prstGeom>
          <a:noFill/>
        </p:spPr>
        <p:txBody>
          <a:bodyPr wrap="none" rtlCol="0">
            <a:spAutoFit/>
          </a:bodyPr>
          <a:lstStyle/>
          <a:p>
            <a:r>
              <a:rPr lang="pt-BR" dirty="0" err="1"/>
              <a:t>Ftodas_funções</a:t>
            </a:r>
            <a:endParaRPr lang="pt-BR" dirty="0"/>
          </a:p>
        </p:txBody>
      </p:sp>
      <p:sp>
        <p:nvSpPr>
          <p:cNvPr id="12" name="CaixaDeTexto 11"/>
          <p:cNvSpPr txBox="1"/>
          <p:nvPr/>
        </p:nvSpPr>
        <p:spPr>
          <a:xfrm>
            <a:off x="362716" y="5738796"/>
            <a:ext cx="919148" cy="923330"/>
          </a:xfrm>
          <a:prstGeom prst="rect">
            <a:avLst/>
          </a:prstGeom>
          <a:noFill/>
        </p:spPr>
        <p:txBody>
          <a:bodyPr wrap="square" rtlCol="0">
            <a:spAutoFit/>
          </a:bodyPr>
          <a:lstStyle/>
          <a:p>
            <a:r>
              <a:rPr lang="pt-BR" dirty="0"/>
              <a:t>Região como viés</a:t>
            </a:r>
          </a:p>
        </p:txBody>
      </p:sp>
      <p:sp>
        <p:nvSpPr>
          <p:cNvPr id="13" name="CaixaDeTexto 12"/>
          <p:cNvSpPr txBox="1"/>
          <p:nvPr/>
        </p:nvSpPr>
        <p:spPr>
          <a:xfrm>
            <a:off x="2238338" y="5608143"/>
            <a:ext cx="1300549" cy="830997"/>
          </a:xfrm>
          <a:prstGeom prst="rect">
            <a:avLst/>
          </a:prstGeom>
          <a:noFill/>
        </p:spPr>
        <p:txBody>
          <a:bodyPr wrap="square" rtlCol="0">
            <a:spAutoFit/>
          </a:bodyPr>
          <a:lstStyle/>
          <a:p>
            <a:r>
              <a:rPr lang="pt-BR" sz="1200" dirty="0"/>
              <a:t>Medida resumo da complexidade deste espaço</a:t>
            </a:r>
          </a:p>
        </p:txBody>
      </p:sp>
      <p:cxnSp>
        <p:nvCxnSpPr>
          <p:cNvPr id="15" name="Conector reto 14"/>
          <p:cNvCxnSpPr>
            <a:stCxn id="6" idx="6"/>
            <a:endCxn id="13" idx="1"/>
          </p:cNvCxnSpPr>
          <p:nvPr/>
        </p:nvCxnSpPr>
        <p:spPr>
          <a:xfrm flipV="1">
            <a:off x="1560294" y="6023642"/>
            <a:ext cx="678044" cy="114889"/>
          </a:xfrm>
          <a:prstGeom prst="line">
            <a:avLst/>
          </a:prstGeom>
        </p:spPr>
        <p:style>
          <a:lnRef idx="1">
            <a:schemeClr val="accent3"/>
          </a:lnRef>
          <a:fillRef idx="0">
            <a:schemeClr val="accent3"/>
          </a:fillRef>
          <a:effectRef idx="0">
            <a:schemeClr val="accent3"/>
          </a:effectRef>
          <a:fontRef idx="minor">
            <a:schemeClr val="tx1"/>
          </a:fontRef>
        </p:style>
      </p:cxnSp>
      <p:sp>
        <p:nvSpPr>
          <p:cNvPr id="22" name="CaixaDeTexto 21"/>
          <p:cNvSpPr txBox="1"/>
          <p:nvPr/>
        </p:nvSpPr>
        <p:spPr>
          <a:xfrm>
            <a:off x="15094" y="3022778"/>
            <a:ext cx="3112942" cy="1600438"/>
          </a:xfrm>
          <a:prstGeom prst="rect">
            <a:avLst/>
          </a:prstGeom>
          <a:noFill/>
        </p:spPr>
        <p:txBody>
          <a:bodyPr wrap="square" rtlCol="0">
            <a:spAutoFit/>
          </a:bodyPr>
          <a:lstStyle/>
          <a:p>
            <a:r>
              <a:rPr lang="pt-BR" sz="1400" dirty="0"/>
              <a:t>VC(Algoritmo1)=3</a:t>
            </a:r>
          </a:p>
          <a:p>
            <a:r>
              <a:rPr lang="pt-BR" sz="1400" dirty="0"/>
              <a:t>VC(Algoritmo2)=4</a:t>
            </a:r>
          </a:p>
          <a:p>
            <a:r>
              <a:rPr lang="pt-BR" sz="1400" dirty="0"/>
              <a:t>Significa que o espaço de funções admissíveis conhecido como viés é mais complexo, ou seja contém mais funções que conseguem cortar o espaço</a:t>
            </a:r>
          </a:p>
        </p:txBody>
      </p:sp>
    </p:spTree>
    <p:extLst>
      <p:ext uri="{BB962C8B-B14F-4D97-AF65-F5344CB8AC3E}">
        <p14:creationId xmlns:p14="http://schemas.microsoft.com/office/powerpoint/2010/main" val="2224699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Limites de aprendizagem: risco empírico versus risco estrutural. </a:t>
            </a:r>
          </a:p>
        </p:txBody>
      </p:sp>
      <p:sp>
        <p:nvSpPr>
          <p:cNvPr id="3" name="Espaço Reservado para Conteúdo 2"/>
          <p:cNvSpPr>
            <a:spLocks noGrp="1"/>
          </p:cNvSpPr>
          <p:nvPr>
            <p:ph idx="1"/>
          </p:nvPr>
        </p:nvSpPr>
        <p:spPr/>
        <p:txBody>
          <a:bodyPr>
            <a:noAutofit/>
          </a:bodyPr>
          <a:lstStyle/>
          <a:p>
            <a:r>
              <a:rPr lang="pt-BR" sz="1700" dirty="0"/>
              <a:t>A abordagem tradicional para separar os dados é usar uma função, como um polinômio, e então ajustar seus parâmetros para separar os dados de treinamento, agrupando-os em uma das classes.</a:t>
            </a:r>
          </a:p>
          <a:p>
            <a:r>
              <a:rPr lang="pt-BR" sz="1700" dirty="0"/>
              <a:t>Durante a fase de treinamento, se aumentado o grau do polinômio é possível reduzir o erro nos dados, o que levaria a um melhor aprendizado; No entanto, esta estratégia pode levar ao </a:t>
            </a:r>
            <a:r>
              <a:rPr lang="pt-BR" sz="1700" i="1" dirty="0" err="1"/>
              <a:t>overfitting</a:t>
            </a:r>
            <a:r>
              <a:rPr lang="pt-BR" sz="1700" dirty="0"/>
              <a:t>, resultando em uma capacidade reduzida de generalização nos dados futuros. Uma alternativa nos modelos tradicionais é a redução significativa do grau do polinômio, porém isto pode gerar um erro nos dados de treinamento, chamado </a:t>
            </a:r>
            <a:r>
              <a:rPr lang="pt-BR" sz="1700" i="1" dirty="0" err="1"/>
              <a:t>underfitting</a:t>
            </a:r>
            <a:r>
              <a:rPr lang="pt-BR" sz="1700" dirty="0"/>
              <a:t>. </a:t>
            </a:r>
          </a:p>
          <a:p>
            <a:r>
              <a:rPr lang="pt-BR" sz="1700" dirty="0"/>
              <a:t>O risco empírico pode ser reduzido à zero ao custo de uma função de decisão extremamente complexa. A distribuição dos dados de treinamento pode não ser complexa de ser classificada, porém, características como “ruídos” podem fazer com que o processo de aprendizado seja muito mais complexa que a realidade.</a:t>
            </a:r>
          </a:p>
          <a:p>
            <a:r>
              <a:rPr lang="pt-BR" sz="1700" dirty="0"/>
              <a:t>Na teoria de aprendizado estatístico existem condições matemáticas para a escolha de um classificador com desempenho desejado para dados de treinamento, minimizando o erro estrutural do processo, ou seja, evitando um </a:t>
            </a:r>
            <a:r>
              <a:rPr lang="pt-BR" sz="1700" i="1" dirty="0" err="1"/>
              <a:t>overfitting</a:t>
            </a:r>
            <a:r>
              <a:rPr lang="pt-BR" sz="1700" dirty="0"/>
              <a:t> ou um </a:t>
            </a:r>
            <a:r>
              <a:rPr lang="pt-BR" sz="1700" i="1" dirty="0" err="1"/>
              <a:t>underfitting</a:t>
            </a:r>
            <a:r>
              <a:rPr lang="pt-BR" sz="1700" dirty="0"/>
              <a:t>. A teoria da Minimização do Risco Estrutural formaliza o conceito de controle de complexidade e minimização do risco empírico.</a:t>
            </a:r>
          </a:p>
          <a:p>
            <a:r>
              <a:rPr lang="pt-BR" sz="1700" dirty="0"/>
              <a:t>Desta forma, se o objetivo é minimizar o erro da classificação, a máquina deve conseguir minimizar tanto o risco empírico quanto o termo de complexidade, o que nos permite chegar ao </a:t>
            </a:r>
            <a:r>
              <a:rPr lang="pt-BR" sz="1700" i="1" dirty="0" err="1"/>
              <a:t>well-trained</a:t>
            </a:r>
            <a:r>
              <a:rPr lang="pt-BR" sz="1700" dirty="0"/>
              <a:t>. Ou seja, o modelo ajustado para o conjunto de dados que será analisado.</a:t>
            </a:r>
          </a:p>
        </p:txBody>
      </p:sp>
    </p:spTree>
    <p:extLst>
      <p:ext uri="{BB962C8B-B14F-4D97-AF65-F5344CB8AC3E}">
        <p14:creationId xmlns:p14="http://schemas.microsoft.com/office/powerpoint/2010/main" val="4203654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a:t>
            </a:r>
          </a:p>
        </p:txBody>
      </p:sp>
      <p:pic>
        <p:nvPicPr>
          <p:cNvPr id="4" name="Espaço Reservado para Conteúdo 3"/>
          <p:cNvPicPr>
            <a:picLocks noGrp="1" noChangeAspect="1"/>
          </p:cNvPicPr>
          <p:nvPr>
            <p:ph idx="1"/>
          </p:nvPr>
        </p:nvPicPr>
        <p:blipFill>
          <a:blip r:embed="rId2"/>
          <a:stretch>
            <a:fillRect/>
          </a:stretch>
        </p:blipFill>
        <p:spPr>
          <a:xfrm>
            <a:off x="2451754" y="1825625"/>
            <a:ext cx="7288491" cy="4351338"/>
          </a:xfrm>
          <a:prstGeom prst="rect">
            <a:avLst/>
          </a:prstGeom>
        </p:spPr>
      </p:pic>
    </p:spTree>
    <p:extLst>
      <p:ext uri="{BB962C8B-B14F-4D97-AF65-F5344CB8AC3E}">
        <p14:creationId xmlns:p14="http://schemas.microsoft.com/office/powerpoint/2010/main" val="4051870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 Preditivos </a:t>
            </a:r>
          </a:p>
        </p:txBody>
      </p:sp>
      <p:sp>
        <p:nvSpPr>
          <p:cNvPr id="3" name="Espaço Reservado para Conteúdo 2"/>
          <p:cNvSpPr>
            <a:spLocks noGrp="1"/>
          </p:cNvSpPr>
          <p:nvPr>
            <p:ph idx="1"/>
          </p:nvPr>
        </p:nvSpPr>
        <p:spPr/>
        <p:txBody>
          <a:bodyPr/>
          <a:lstStyle/>
          <a:p>
            <a:r>
              <a:rPr lang="pt-BR" dirty="0">
                <a:solidFill>
                  <a:srgbClr val="00B0F0"/>
                </a:solidFill>
                <a:latin typeface="Arial (Títulos)"/>
              </a:rPr>
              <a:t>Classificação</a:t>
            </a:r>
          </a:p>
          <a:p>
            <a:r>
              <a:rPr lang="pt-BR" dirty="0">
                <a:solidFill>
                  <a:srgbClr val="00B0F0"/>
                </a:solidFill>
                <a:latin typeface="Arial (Títulos)"/>
              </a:rPr>
              <a:t>Regressão</a:t>
            </a:r>
          </a:p>
        </p:txBody>
      </p:sp>
    </p:spTree>
    <p:extLst>
      <p:ext uri="{BB962C8B-B14F-4D97-AF65-F5344CB8AC3E}">
        <p14:creationId xmlns:p14="http://schemas.microsoft.com/office/powerpoint/2010/main" val="2803297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latin typeface="Arial (Títulos)"/>
              </a:rPr>
              <a:t>Classificação: definir classes para cada registro</a:t>
            </a:r>
          </a:p>
        </p:txBody>
      </p:sp>
      <p:sp>
        <p:nvSpPr>
          <p:cNvPr id="3" name="Espaço Reservado para Conteúdo 2"/>
          <p:cNvSpPr>
            <a:spLocks noGrp="1"/>
          </p:cNvSpPr>
          <p:nvPr>
            <p:ph idx="1"/>
          </p:nvPr>
        </p:nvSpPr>
        <p:spPr/>
        <p:txBody>
          <a:bodyPr>
            <a:normAutofit/>
          </a:bodyPr>
          <a:lstStyle/>
          <a:p>
            <a:r>
              <a:rPr lang="pt-BR" dirty="0">
                <a:latin typeface="Arial (Títulos)"/>
              </a:rPr>
              <a:t>Marketing direto </a:t>
            </a:r>
          </a:p>
          <a:p>
            <a:r>
              <a:rPr lang="pt-BR" dirty="0">
                <a:latin typeface="Arial (Títulos)"/>
              </a:rPr>
              <a:t>Insatisfação de clientes</a:t>
            </a:r>
          </a:p>
          <a:p>
            <a:r>
              <a:rPr lang="pt-BR" dirty="0">
                <a:latin typeface="Arial (Títulos)"/>
              </a:rPr>
              <a:t>Risco de crédito</a:t>
            </a:r>
          </a:p>
          <a:p>
            <a:r>
              <a:rPr lang="pt-BR" dirty="0">
                <a:latin typeface="Arial (Títulos)"/>
              </a:rPr>
              <a:t>Filtros de SPAM</a:t>
            </a:r>
          </a:p>
          <a:p>
            <a:r>
              <a:rPr lang="pt-BR" dirty="0">
                <a:latin typeface="Arial (Títulos)"/>
              </a:rPr>
              <a:t>Separação de notícias</a:t>
            </a:r>
          </a:p>
          <a:p>
            <a:r>
              <a:rPr lang="pt-BR" dirty="0">
                <a:latin typeface="Arial (Títulos)"/>
              </a:rPr>
              <a:t>Reconhecimento de voz</a:t>
            </a:r>
          </a:p>
          <a:p>
            <a:r>
              <a:rPr lang="pt-BR" dirty="0">
                <a:latin typeface="Arial (Títulos)"/>
              </a:rPr>
              <a:t>Reconhecimento de face</a:t>
            </a:r>
          </a:p>
          <a:p>
            <a:r>
              <a:rPr lang="pt-BR" dirty="0">
                <a:latin typeface="Arial (Títulos)"/>
              </a:rPr>
              <a:t>Previsão de doenças</a:t>
            </a:r>
          </a:p>
        </p:txBody>
      </p:sp>
      <p:pic>
        <p:nvPicPr>
          <p:cNvPr id="4" name="Imagem 3"/>
          <p:cNvPicPr>
            <a:picLocks noChangeAspect="1"/>
          </p:cNvPicPr>
          <p:nvPr/>
        </p:nvPicPr>
        <p:blipFill>
          <a:blip r:embed="rId2"/>
          <a:stretch>
            <a:fillRect/>
          </a:stretch>
        </p:blipFill>
        <p:spPr>
          <a:xfrm>
            <a:off x="5488094" y="1944438"/>
            <a:ext cx="4764615" cy="4113711"/>
          </a:xfrm>
          <a:prstGeom prst="rect">
            <a:avLst/>
          </a:prstGeom>
        </p:spPr>
      </p:pic>
    </p:spTree>
    <p:extLst>
      <p:ext uri="{BB962C8B-B14F-4D97-AF65-F5344CB8AC3E}">
        <p14:creationId xmlns:p14="http://schemas.microsoft.com/office/powerpoint/2010/main" val="2639621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Regressão</a:t>
            </a:r>
          </a:p>
        </p:txBody>
      </p:sp>
      <p:sp>
        <p:nvSpPr>
          <p:cNvPr id="3" name="Espaço Reservado para Conteúdo 2"/>
          <p:cNvSpPr>
            <a:spLocks noGrp="1"/>
          </p:cNvSpPr>
          <p:nvPr>
            <p:ph idx="1"/>
          </p:nvPr>
        </p:nvSpPr>
        <p:spPr>
          <a:xfrm>
            <a:off x="716280" y="1816917"/>
            <a:ext cx="10515600" cy="4351338"/>
          </a:xfrm>
        </p:spPr>
        <p:txBody>
          <a:bodyPr>
            <a:normAutofit/>
          </a:bodyPr>
          <a:lstStyle/>
          <a:p>
            <a:r>
              <a:rPr lang="pt-BR" sz="2400" dirty="0">
                <a:latin typeface="Arial (Títulos)"/>
              </a:rPr>
              <a:t>Gastos propaganda -&gt; valor de venda</a:t>
            </a:r>
          </a:p>
          <a:p>
            <a:r>
              <a:rPr lang="pt-BR" sz="2400" dirty="0">
                <a:latin typeface="Arial (Títulos)"/>
              </a:rPr>
              <a:t>Temperatura, umidade e pressão do ar -&gt; velocidade do vento</a:t>
            </a:r>
          </a:p>
          <a:p>
            <a:r>
              <a:rPr lang="pt-BR" sz="2400" dirty="0">
                <a:latin typeface="Arial (Títulos)"/>
              </a:rPr>
              <a:t>Fatores externos -&gt; valor do dólar</a:t>
            </a:r>
          </a:p>
          <a:p>
            <a:r>
              <a:rPr lang="pt-BR" sz="2400" dirty="0">
                <a:latin typeface="Arial (Títulos)"/>
              </a:rPr>
              <a:t>Resultados do exame -&gt; probabilidade de um paciente sobreviver</a:t>
            </a:r>
          </a:p>
          <a:p>
            <a:r>
              <a:rPr lang="pt-BR" sz="2400" dirty="0">
                <a:latin typeface="Arial (Títulos)"/>
              </a:rPr>
              <a:t>Risco de investimento</a:t>
            </a:r>
          </a:p>
          <a:p>
            <a:r>
              <a:rPr lang="pt-BR" sz="2400" dirty="0">
                <a:latin typeface="Arial (Títulos)"/>
              </a:rPr>
              <a:t>Gastos no cartão de crédito, histórico -&gt; limite</a:t>
            </a:r>
          </a:p>
          <a:p>
            <a:r>
              <a:rPr lang="pt-BR" sz="2400" dirty="0">
                <a:latin typeface="Arial (Títulos)"/>
              </a:rPr>
              <a:t>Valores anteriores -&gt; valores de produtos</a:t>
            </a:r>
          </a:p>
        </p:txBody>
      </p:sp>
      <p:pic>
        <p:nvPicPr>
          <p:cNvPr id="4" name="Imagem 3"/>
          <p:cNvPicPr>
            <a:picLocks noChangeAspect="1"/>
          </p:cNvPicPr>
          <p:nvPr/>
        </p:nvPicPr>
        <p:blipFill>
          <a:blip r:embed="rId2"/>
          <a:stretch>
            <a:fillRect/>
          </a:stretch>
        </p:blipFill>
        <p:spPr>
          <a:xfrm>
            <a:off x="7128163" y="4463668"/>
            <a:ext cx="4985459" cy="2394332"/>
          </a:xfrm>
          <a:prstGeom prst="rect">
            <a:avLst/>
          </a:prstGeom>
        </p:spPr>
      </p:pic>
    </p:spTree>
    <p:extLst>
      <p:ext uri="{BB962C8B-B14F-4D97-AF65-F5344CB8AC3E}">
        <p14:creationId xmlns:p14="http://schemas.microsoft.com/office/powerpoint/2010/main" val="3103839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Classificação </a:t>
            </a:r>
            <a:r>
              <a:rPr lang="pt-BR" i="1" dirty="0">
                <a:latin typeface="Arial (Títulos)"/>
              </a:rPr>
              <a:t>versus</a:t>
            </a:r>
            <a:r>
              <a:rPr lang="pt-BR" dirty="0">
                <a:latin typeface="Arial (Títulos)"/>
              </a:rPr>
              <a:t> Regressão</a:t>
            </a:r>
          </a:p>
        </p:txBody>
      </p:sp>
      <p:sp>
        <p:nvSpPr>
          <p:cNvPr id="3" name="Espaço Reservado para Conteúdo 2"/>
          <p:cNvSpPr>
            <a:spLocks noGrp="1"/>
          </p:cNvSpPr>
          <p:nvPr>
            <p:ph idx="1"/>
          </p:nvPr>
        </p:nvSpPr>
        <p:spPr/>
        <p:txBody>
          <a:bodyPr/>
          <a:lstStyle/>
          <a:p>
            <a:r>
              <a:rPr lang="pt-BR" dirty="0">
                <a:latin typeface="Arial (Títulos)"/>
              </a:rPr>
              <a:t>Na Classificação você tem rótulos</a:t>
            </a:r>
          </a:p>
          <a:p>
            <a:r>
              <a:rPr lang="pt-BR" dirty="0">
                <a:latin typeface="Arial (Títulos)"/>
              </a:rPr>
              <a:t>Na regressão você tem números</a:t>
            </a:r>
          </a:p>
          <a:p>
            <a:endParaRPr lang="pt-BR" dirty="0">
              <a:latin typeface="Arial (Títulos)"/>
            </a:endParaRPr>
          </a:p>
          <a:p>
            <a:r>
              <a:rPr lang="pt-BR" dirty="0">
                <a:latin typeface="Arial (Títulos)"/>
              </a:rPr>
              <a:t>Por exemplo, enquanto “</a:t>
            </a:r>
            <a:r>
              <a:rPr lang="pt-BR" dirty="0">
                <a:solidFill>
                  <a:srgbClr val="00B0F0"/>
                </a:solidFill>
                <a:latin typeface="Arial (Títulos)"/>
              </a:rPr>
              <a:t>Risco de Crédito</a:t>
            </a:r>
            <a:r>
              <a:rPr lang="pt-BR" dirty="0">
                <a:latin typeface="Arial (Títulos)"/>
              </a:rPr>
              <a:t>” na Classificação pode ser rotulado como, “</a:t>
            </a:r>
            <a:r>
              <a:rPr lang="pt-BR" i="1" dirty="0">
                <a:latin typeface="Arial (Títulos)"/>
              </a:rPr>
              <a:t>alto”</a:t>
            </a:r>
            <a:r>
              <a:rPr lang="pt-BR" dirty="0">
                <a:latin typeface="Arial (Títulos)"/>
              </a:rPr>
              <a:t>, </a:t>
            </a:r>
            <a:r>
              <a:rPr lang="pt-BR" i="1" dirty="0">
                <a:latin typeface="Arial (Títulos)"/>
              </a:rPr>
              <a:t>“médio”</a:t>
            </a:r>
            <a:r>
              <a:rPr lang="pt-BR" dirty="0">
                <a:latin typeface="Arial (Títulos)"/>
              </a:rPr>
              <a:t> ou </a:t>
            </a:r>
            <a:r>
              <a:rPr lang="pt-BR" i="1" dirty="0">
                <a:latin typeface="Arial (Títulos)"/>
              </a:rPr>
              <a:t>“baixo” , </a:t>
            </a:r>
            <a:r>
              <a:rPr lang="pt-BR" dirty="0">
                <a:latin typeface="Arial (Títulos)"/>
              </a:rPr>
              <a:t>em “</a:t>
            </a:r>
            <a:r>
              <a:rPr lang="pt-BR" dirty="0">
                <a:solidFill>
                  <a:srgbClr val="00B0F0"/>
                </a:solidFill>
                <a:latin typeface="Arial (Títulos)"/>
              </a:rPr>
              <a:t>Risco de Investimento</a:t>
            </a:r>
            <a:r>
              <a:rPr lang="pt-BR" dirty="0">
                <a:latin typeface="Arial (Títulos)"/>
              </a:rPr>
              <a:t>”, utilizando a Regressão, a saída seria um valor. Por exemplo, 95% de possibilidade de retorno do investimento.</a:t>
            </a:r>
          </a:p>
        </p:txBody>
      </p:sp>
    </p:spTree>
    <p:extLst>
      <p:ext uri="{BB962C8B-B14F-4D97-AF65-F5344CB8AC3E}">
        <p14:creationId xmlns:p14="http://schemas.microsoft.com/office/powerpoint/2010/main" val="4166881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 Descritivos</a:t>
            </a:r>
          </a:p>
        </p:txBody>
      </p:sp>
      <p:sp>
        <p:nvSpPr>
          <p:cNvPr id="3" name="Espaço Reservado para Conteúdo 2"/>
          <p:cNvSpPr>
            <a:spLocks noGrp="1"/>
          </p:cNvSpPr>
          <p:nvPr>
            <p:ph idx="1"/>
          </p:nvPr>
        </p:nvSpPr>
        <p:spPr/>
        <p:txBody>
          <a:bodyPr/>
          <a:lstStyle/>
          <a:p>
            <a:r>
              <a:rPr lang="pt-BR" dirty="0">
                <a:solidFill>
                  <a:srgbClr val="00B0F0"/>
                </a:solidFill>
                <a:latin typeface="Arial (Títulos)"/>
              </a:rPr>
              <a:t>Associação</a:t>
            </a:r>
          </a:p>
          <a:p>
            <a:r>
              <a:rPr lang="pt-BR" dirty="0">
                <a:solidFill>
                  <a:srgbClr val="00B0F0"/>
                </a:solidFill>
                <a:latin typeface="Arial (Títulos)"/>
              </a:rPr>
              <a:t>Agrupamento</a:t>
            </a:r>
          </a:p>
          <a:p>
            <a:r>
              <a:rPr lang="pt-BR" dirty="0">
                <a:solidFill>
                  <a:srgbClr val="00B0F0"/>
                </a:solidFill>
                <a:latin typeface="Arial (Títulos)"/>
              </a:rPr>
              <a:t>Detecção de desvios</a:t>
            </a:r>
          </a:p>
          <a:p>
            <a:r>
              <a:rPr lang="pt-BR" dirty="0">
                <a:solidFill>
                  <a:srgbClr val="00B0F0"/>
                </a:solidFill>
                <a:latin typeface="Arial (Títulos)"/>
              </a:rPr>
              <a:t>Padrões sequenciais</a:t>
            </a:r>
          </a:p>
          <a:p>
            <a:r>
              <a:rPr lang="pt-BR" dirty="0">
                <a:solidFill>
                  <a:srgbClr val="00B0F0"/>
                </a:solidFill>
                <a:latin typeface="Arial (Títulos)"/>
              </a:rPr>
              <a:t>Sumarização</a:t>
            </a:r>
          </a:p>
        </p:txBody>
      </p:sp>
    </p:spTree>
    <p:extLst>
      <p:ext uri="{BB962C8B-B14F-4D97-AF65-F5344CB8AC3E}">
        <p14:creationId xmlns:p14="http://schemas.microsoft.com/office/powerpoint/2010/main" val="1713517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Associação</a:t>
            </a:r>
          </a:p>
        </p:txBody>
      </p:sp>
      <p:sp>
        <p:nvSpPr>
          <p:cNvPr id="3" name="Espaço Reservado para Conteúdo 2"/>
          <p:cNvSpPr>
            <a:spLocks noGrp="1"/>
          </p:cNvSpPr>
          <p:nvPr>
            <p:ph idx="1"/>
          </p:nvPr>
        </p:nvSpPr>
        <p:spPr/>
        <p:txBody>
          <a:bodyPr/>
          <a:lstStyle/>
          <a:p>
            <a:r>
              <a:rPr lang="pt-BR" dirty="0">
                <a:latin typeface="Arial (Títulos)"/>
              </a:rPr>
              <a:t>Prateleiras de mercado</a:t>
            </a:r>
          </a:p>
          <a:p>
            <a:r>
              <a:rPr lang="pt-BR" dirty="0">
                <a:latin typeface="Arial (Títulos)"/>
              </a:rPr>
              <a:t>Promoções com itens que são vendidos em conjunto</a:t>
            </a:r>
          </a:p>
          <a:p>
            <a:r>
              <a:rPr lang="pt-BR" dirty="0">
                <a:latin typeface="Arial (Títulos)"/>
              </a:rPr>
              <a:t>Planejar catálogos das lojas e folhetos de promoções</a:t>
            </a:r>
          </a:p>
          <a:p>
            <a:r>
              <a:rPr lang="pt-BR" dirty="0">
                <a:latin typeface="Arial (Títulos)"/>
              </a:rPr>
              <a:t>Controle de evasão em universidades</a:t>
            </a:r>
          </a:p>
          <a:p>
            <a:endParaRPr lang="pt-BR" dirty="0">
              <a:latin typeface="Arial (Títulos)"/>
            </a:endParaRPr>
          </a:p>
        </p:txBody>
      </p:sp>
      <p:pic>
        <p:nvPicPr>
          <p:cNvPr id="4" name="Imagem 3"/>
          <p:cNvPicPr>
            <a:picLocks noChangeAspect="1"/>
          </p:cNvPicPr>
          <p:nvPr/>
        </p:nvPicPr>
        <p:blipFill>
          <a:blip r:embed="rId2"/>
          <a:stretch>
            <a:fillRect/>
          </a:stretch>
        </p:blipFill>
        <p:spPr>
          <a:xfrm>
            <a:off x="7263245" y="3889267"/>
            <a:ext cx="4680696" cy="2830348"/>
          </a:xfrm>
          <a:prstGeom prst="rect">
            <a:avLst/>
          </a:prstGeom>
        </p:spPr>
      </p:pic>
    </p:spTree>
    <p:extLst>
      <p:ext uri="{BB962C8B-B14F-4D97-AF65-F5344CB8AC3E}">
        <p14:creationId xmlns:p14="http://schemas.microsoft.com/office/powerpoint/2010/main" val="50333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O que é?</a:t>
            </a: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Também conhecido como </a:t>
            </a:r>
            <a:r>
              <a:rPr lang="pt-BR" dirty="0">
                <a:solidFill>
                  <a:srgbClr val="00B0F0"/>
                </a:solidFill>
                <a:latin typeface="Arial (Títulos)"/>
              </a:rPr>
              <a:t>aprendizado automático</a:t>
            </a:r>
            <a:r>
              <a:rPr lang="pt-BR" dirty="0">
                <a:latin typeface="Arial (Títulos)"/>
              </a:rPr>
              <a:t> explora o estudo e construção de algoritmos que podem aprender e fazer previsões sobre dados. Esses algoritmos operam construindo um modelo a partir de entradas amostrais com a finalidade de fazer previsões ou decisões guiadas pelos dados ao invés de simplesmente seguindo inflexíveis e estáticas instruções programadas. Enquanto que na inteligência artificial existem dois tipos de raciocínio (o indutivo, que extrai regras e padrões de grandes conjuntos de dados, e o dedutivo).</a:t>
            </a:r>
          </a:p>
          <a:p>
            <a:endParaRPr lang="pt-BR" dirty="0">
              <a:latin typeface="Arial (Títulos)"/>
            </a:endParaRPr>
          </a:p>
          <a:p>
            <a:r>
              <a:rPr lang="pt-BR" dirty="0">
                <a:latin typeface="Arial (Títulos)"/>
              </a:rPr>
              <a:t>O aprendizado de máquina só se preocupa com o </a:t>
            </a:r>
            <a:r>
              <a:rPr lang="pt-BR" b="1" dirty="0">
                <a:latin typeface="Arial (Títulos)"/>
              </a:rPr>
              <a:t>indutivo</a:t>
            </a:r>
            <a:r>
              <a:rPr lang="pt-BR" dirty="0">
                <a:latin typeface="Arial (Títulos)"/>
              </a:rPr>
              <a:t>. A indução é uma forma de inferência lógica que permite obter conclusões a partir de um conjunto de exemplos. </a:t>
            </a:r>
          </a:p>
          <a:p>
            <a:endParaRPr lang="pt-BR" dirty="0"/>
          </a:p>
          <a:p>
            <a:r>
              <a:rPr lang="pt-BR" dirty="0">
                <a:latin typeface="Arial (Títulos)"/>
              </a:rPr>
              <a:t>Relembrando que um dos exemplos mais clássicos de raciocínio dedutivo é:</a:t>
            </a:r>
          </a:p>
          <a:p>
            <a:pPr lvl="1"/>
            <a:r>
              <a:rPr lang="pt-BR" dirty="0">
                <a:latin typeface="Arial (Títulos)"/>
              </a:rPr>
              <a:t>“Todos os homens são mortais. Sócrates é um homem. Portanto, Sócrates é mortal…”.</a:t>
            </a:r>
          </a:p>
          <a:p>
            <a:pPr lvl="1"/>
            <a:r>
              <a:rPr lang="pt-BR" dirty="0">
                <a:latin typeface="Arial (Títulos)"/>
              </a:rPr>
              <a:t>A conclusão deste raciocínio é: Sócrates é mortal. E ela deriva de duas premissas: Todos os homens são mortais e Sócrates é um homem. Dessa forma, está sendo aplicada a lei da lógica de predicados</a:t>
            </a:r>
          </a:p>
        </p:txBody>
      </p:sp>
    </p:spTree>
    <p:extLst>
      <p:ext uri="{BB962C8B-B14F-4D97-AF65-F5344CB8AC3E}">
        <p14:creationId xmlns:p14="http://schemas.microsoft.com/office/powerpoint/2010/main" val="645684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Agrupamento</a:t>
            </a:r>
          </a:p>
        </p:txBody>
      </p:sp>
      <p:sp>
        <p:nvSpPr>
          <p:cNvPr id="3" name="Espaço Reservado para Conteúdo 2"/>
          <p:cNvSpPr>
            <a:spLocks noGrp="1"/>
          </p:cNvSpPr>
          <p:nvPr>
            <p:ph idx="1"/>
          </p:nvPr>
        </p:nvSpPr>
        <p:spPr/>
        <p:txBody>
          <a:bodyPr>
            <a:normAutofit/>
          </a:bodyPr>
          <a:lstStyle/>
          <a:p>
            <a:r>
              <a:rPr lang="pt-BR" sz="2400" dirty="0">
                <a:latin typeface="Arial (Títulos)"/>
              </a:rPr>
              <a:t>Segmentação de mercado</a:t>
            </a:r>
          </a:p>
          <a:p>
            <a:r>
              <a:rPr lang="pt-BR" sz="2400" dirty="0">
                <a:latin typeface="Arial (Títulos)"/>
              </a:rPr>
              <a:t>Encontrar grupos de clientes que irão comprar um produto (mala direta)</a:t>
            </a:r>
          </a:p>
          <a:p>
            <a:r>
              <a:rPr lang="pt-BR" sz="2400" dirty="0">
                <a:latin typeface="Arial (Títulos)"/>
              </a:rPr>
              <a:t>Agrupamento de documentos/notícias</a:t>
            </a:r>
          </a:p>
          <a:p>
            <a:r>
              <a:rPr lang="pt-BR" sz="2400" dirty="0">
                <a:latin typeface="Arial (Títulos)"/>
              </a:rPr>
              <a:t>Agrupamento de produtos similares</a:t>
            </a:r>
          </a:p>
          <a:p>
            <a:r>
              <a:rPr lang="pt-BR" sz="2400" dirty="0">
                <a:latin typeface="Arial (Títulos)"/>
              </a:rPr>
              <a:t>Perfis de clientes (</a:t>
            </a:r>
            <a:r>
              <a:rPr lang="pt-BR" sz="2400" dirty="0" err="1">
                <a:latin typeface="Arial (Títulos)"/>
              </a:rPr>
              <a:t>NetFlix</a:t>
            </a:r>
            <a:r>
              <a:rPr lang="pt-BR" sz="2400" dirty="0">
                <a:latin typeface="Arial (Títulos)"/>
              </a:rPr>
              <a:t>)</a:t>
            </a:r>
          </a:p>
          <a:p>
            <a:r>
              <a:rPr lang="pt-BR" sz="2400" dirty="0">
                <a:latin typeface="Arial (Títulos)"/>
              </a:rPr>
              <a:t>Análise de redes sociais</a:t>
            </a: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spTree>
    <p:extLst>
      <p:ext uri="{BB962C8B-B14F-4D97-AF65-F5344CB8AC3E}">
        <p14:creationId xmlns:p14="http://schemas.microsoft.com/office/powerpoint/2010/main" val="1867137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Detecção de Desvios</a:t>
            </a:r>
          </a:p>
        </p:txBody>
      </p:sp>
      <p:sp>
        <p:nvSpPr>
          <p:cNvPr id="3" name="Espaço Reservado para Conteúdo 2"/>
          <p:cNvSpPr>
            <a:spLocks noGrp="1"/>
          </p:cNvSpPr>
          <p:nvPr>
            <p:ph idx="1"/>
          </p:nvPr>
        </p:nvSpPr>
        <p:spPr/>
        <p:txBody>
          <a:bodyPr/>
          <a:lstStyle/>
          <a:p>
            <a:r>
              <a:rPr lang="pt-BR" dirty="0">
                <a:latin typeface="Arial (Títulos)"/>
              </a:rPr>
              <a:t>Fraude em cartão de crédito</a:t>
            </a:r>
          </a:p>
          <a:p>
            <a:r>
              <a:rPr lang="pt-BR" dirty="0">
                <a:latin typeface="Arial (Títulos)"/>
              </a:rPr>
              <a:t>Intrusão em redes</a:t>
            </a:r>
          </a:p>
          <a:p>
            <a:r>
              <a:rPr lang="pt-BR" dirty="0">
                <a:latin typeface="Arial (Títulos)"/>
              </a:rPr>
              <a:t>Uso de energia elétrica, água ou telefone</a:t>
            </a:r>
          </a:p>
          <a:p>
            <a:r>
              <a:rPr lang="pt-BR" dirty="0">
                <a:latin typeface="Arial (Títulos)"/>
              </a:rPr>
              <a:t>Desempenho de atletas (doping)</a:t>
            </a:r>
          </a:p>
          <a:p>
            <a:r>
              <a:rPr lang="pt-BR" dirty="0">
                <a:latin typeface="Arial (Títulos)"/>
              </a:rPr>
              <a:t>Monitorar máquinas em um data center</a:t>
            </a:r>
          </a:p>
        </p:txBody>
      </p:sp>
      <p:pic>
        <p:nvPicPr>
          <p:cNvPr id="4" name="Imagem 3"/>
          <p:cNvPicPr>
            <a:picLocks noChangeAspect="1"/>
          </p:cNvPicPr>
          <p:nvPr/>
        </p:nvPicPr>
        <p:blipFill>
          <a:blip r:embed="rId2"/>
          <a:stretch>
            <a:fillRect/>
          </a:stretch>
        </p:blipFill>
        <p:spPr>
          <a:xfrm>
            <a:off x="7697724" y="2805545"/>
            <a:ext cx="4391269" cy="3988910"/>
          </a:xfrm>
          <a:prstGeom prst="rect">
            <a:avLst/>
          </a:prstGeom>
        </p:spPr>
      </p:pic>
    </p:spTree>
    <p:extLst>
      <p:ext uri="{BB962C8B-B14F-4D97-AF65-F5344CB8AC3E}">
        <p14:creationId xmlns:p14="http://schemas.microsoft.com/office/powerpoint/2010/main" val="1487246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Descoberta de padrões sequenciais</a:t>
            </a:r>
          </a:p>
        </p:txBody>
      </p:sp>
      <p:sp>
        <p:nvSpPr>
          <p:cNvPr id="3" name="Espaço Reservado para Conteúdo 2"/>
          <p:cNvSpPr>
            <a:spLocks noGrp="1"/>
          </p:cNvSpPr>
          <p:nvPr>
            <p:ph idx="1"/>
          </p:nvPr>
        </p:nvSpPr>
        <p:spPr/>
        <p:txBody>
          <a:bodyPr/>
          <a:lstStyle/>
          <a:p>
            <a:r>
              <a:rPr lang="pt-BR" dirty="0">
                <a:latin typeface="Arial (Títulos)"/>
              </a:rPr>
              <a:t>Livrarias, loja de equipamentos de atletismo, computadores</a:t>
            </a:r>
          </a:p>
          <a:p>
            <a:r>
              <a:rPr lang="pt-BR" dirty="0">
                <a:latin typeface="Arial (Títulos)"/>
              </a:rPr>
              <a:t>Marketing direcionado para pessoas que tem maiores chances de adquirir um novo produto</a:t>
            </a:r>
          </a:p>
          <a:p>
            <a:r>
              <a:rPr lang="pt-BR" dirty="0">
                <a:latin typeface="Arial (Títulos)"/>
              </a:rPr>
              <a:t>Prevenção de doenças</a:t>
            </a:r>
          </a:p>
          <a:p>
            <a:r>
              <a:rPr lang="pt-BR" dirty="0">
                <a:latin typeface="Arial (Títulos)"/>
              </a:rPr>
              <a:t>Navegação em sites</a:t>
            </a:r>
          </a:p>
        </p:txBody>
      </p:sp>
    </p:spTree>
    <p:extLst>
      <p:ext uri="{BB962C8B-B14F-4D97-AF65-F5344CB8AC3E}">
        <p14:creationId xmlns:p14="http://schemas.microsoft.com/office/powerpoint/2010/main" val="2013489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Sumarização</a:t>
            </a:r>
          </a:p>
        </p:txBody>
      </p:sp>
      <p:sp>
        <p:nvSpPr>
          <p:cNvPr id="3" name="Espaço Reservado para Conteúdo 2"/>
          <p:cNvSpPr>
            <a:spLocks noGrp="1"/>
          </p:cNvSpPr>
          <p:nvPr>
            <p:ph idx="1"/>
          </p:nvPr>
        </p:nvSpPr>
        <p:spPr/>
        <p:txBody>
          <a:bodyPr/>
          <a:lstStyle/>
          <a:p>
            <a:r>
              <a:rPr lang="pt-BR" dirty="0">
                <a:latin typeface="Arial (Títulos)"/>
              </a:rPr>
              <a:t>São ouvintes do programa homens na faixa de 45 a 60 anos, com nível superior e que trabalham na área de tecnologia</a:t>
            </a:r>
          </a:p>
          <a:p>
            <a:r>
              <a:rPr lang="pt-BR" dirty="0">
                <a:latin typeface="Arial (Títulos)"/>
              </a:rPr>
              <a:t>Segmentação de mercado</a:t>
            </a:r>
          </a:p>
          <a:p>
            <a:endParaRPr lang="pt-BR" dirty="0">
              <a:latin typeface="Arial (Títulos)"/>
            </a:endParaRPr>
          </a:p>
        </p:txBody>
      </p:sp>
      <p:pic>
        <p:nvPicPr>
          <p:cNvPr id="4" name="Imagem 3"/>
          <p:cNvPicPr>
            <a:picLocks noChangeAspect="1"/>
          </p:cNvPicPr>
          <p:nvPr/>
        </p:nvPicPr>
        <p:blipFill>
          <a:blip r:embed="rId2"/>
          <a:stretch>
            <a:fillRect/>
          </a:stretch>
        </p:blipFill>
        <p:spPr>
          <a:xfrm>
            <a:off x="5735410" y="2954872"/>
            <a:ext cx="6343378" cy="3767871"/>
          </a:xfrm>
          <a:prstGeom prst="rect">
            <a:avLst/>
          </a:prstGeom>
        </p:spPr>
      </p:pic>
    </p:spTree>
    <p:extLst>
      <p:ext uri="{BB962C8B-B14F-4D97-AF65-F5344CB8AC3E}">
        <p14:creationId xmlns:p14="http://schemas.microsoft.com/office/powerpoint/2010/main" val="3452560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pic>
        <p:nvPicPr>
          <p:cNvPr id="4" name="Espaço Reservado para Conteúdo 3"/>
          <p:cNvPicPr>
            <a:picLocks noGrp="1" noChangeAspect="1"/>
          </p:cNvPicPr>
          <p:nvPr>
            <p:ph idx="1"/>
          </p:nvPr>
        </p:nvPicPr>
        <p:blipFill>
          <a:blip r:embed="rId2"/>
          <a:stretch>
            <a:fillRect/>
          </a:stretch>
        </p:blipFill>
        <p:spPr>
          <a:xfrm>
            <a:off x="866985" y="1025588"/>
            <a:ext cx="10071947" cy="5731703"/>
          </a:xfrm>
          <a:prstGeom prst="rect">
            <a:avLst/>
          </a:prstGeom>
        </p:spPr>
      </p:pic>
    </p:spTree>
    <p:extLst>
      <p:ext uri="{BB962C8B-B14F-4D97-AF65-F5344CB8AC3E}">
        <p14:creationId xmlns:p14="http://schemas.microsoft.com/office/powerpoint/2010/main" val="3307634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sp>
        <p:nvSpPr>
          <p:cNvPr id="3" name="Espaço Reservado para Conteúdo 2"/>
          <p:cNvSpPr>
            <a:spLocks noGrp="1"/>
          </p:cNvSpPr>
          <p:nvPr>
            <p:ph idx="1"/>
          </p:nvPr>
        </p:nvSpPr>
        <p:spPr/>
        <p:txBody>
          <a:bodyPr/>
          <a:lstStyle/>
          <a:p>
            <a:endParaRPr lang="pt-BR">
              <a:latin typeface="Arial (Títulos)"/>
            </a:endParaRPr>
          </a:p>
        </p:txBody>
      </p:sp>
      <p:pic>
        <p:nvPicPr>
          <p:cNvPr id="5" name="Imagem 4"/>
          <p:cNvPicPr>
            <a:picLocks noChangeAspect="1"/>
          </p:cNvPicPr>
          <p:nvPr/>
        </p:nvPicPr>
        <p:blipFill>
          <a:blip r:embed="rId2"/>
          <a:stretch>
            <a:fillRect/>
          </a:stretch>
        </p:blipFill>
        <p:spPr>
          <a:xfrm>
            <a:off x="838200" y="1316831"/>
            <a:ext cx="10630040" cy="5368925"/>
          </a:xfrm>
          <a:prstGeom prst="rect">
            <a:avLst/>
          </a:prstGeom>
        </p:spPr>
      </p:pic>
    </p:spTree>
    <p:extLst>
      <p:ext uri="{BB962C8B-B14F-4D97-AF65-F5344CB8AC3E}">
        <p14:creationId xmlns:p14="http://schemas.microsoft.com/office/powerpoint/2010/main" val="32744502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pic>
        <p:nvPicPr>
          <p:cNvPr id="5" name="Espaço Reservado para Conteúdo 4"/>
          <p:cNvPicPr>
            <a:picLocks noGrp="1" noChangeAspect="1"/>
          </p:cNvPicPr>
          <p:nvPr>
            <p:ph idx="1"/>
          </p:nvPr>
        </p:nvPicPr>
        <p:blipFill>
          <a:blip r:embed="rId2"/>
          <a:stretch>
            <a:fillRect/>
          </a:stretch>
        </p:blipFill>
        <p:spPr>
          <a:xfrm>
            <a:off x="866985" y="1066801"/>
            <a:ext cx="10377758" cy="5699560"/>
          </a:xfrm>
          <a:prstGeom prst="rect">
            <a:avLst/>
          </a:prstGeom>
        </p:spPr>
      </p:pic>
    </p:spTree>
    <p:extLst>
      <p:ext uri="{BB962C8B-B14F-4D97-AF65-F5344CB8AC3E}">
        <p14:creationId xmlns:p14="http://schemas.microsoft.com/office/powerpoint/2010/main" val="741862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pic>
        <p:nvPicPr>
          <p:cNvPr id="4" name="Espaço Reservado para Conteúdo 3"/>
          <p:cNvPicPr>
            <a:picLocks noGrp="1" noChangeAspect="1"/>
          </p:cNvPicPr>
          <p:nvPr>
            <p:ph idx="1"/>
          </p:nvPr>
        </p:nvPicPr>
        <p:blipFill>
          <a:blip r:embed="rId2"/>
          <a:stretch>
            <a:fillRect/>
          </a:stretch>
        </p:blipFill>
        <p:spPr>
          <a:xfrm>
            <a:off x="866985" y="1278061"/>
            <a:ext cx="9763086" cy="5317472"/>
          </a:xfrm>
          <a:prstGeom prst="rect">
            <a:avLst/>
          </a:prstGeom>
        </p:spPr>
      </p:pic>
    </p:spTree>
    <p:extLst>
      <p:ext uri="{BB962C8B-B14F-4D97-AF65-F5344CB8AC3E}">
        <p14:creationId xmlns:p14="http://schemas.microsoft.com/office/powerpoint/2010/main" val="18674776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Classificação</a:t>
            </a:r>
          </a:p>
        </p:txBody>
      </p:sp>
      <p:sp>
        <p:nvSpPr>
          <p:cNvPr id="3" name="Espaço Reservado para Conteúdo 2"/>
          <p:cNvSpPr>
            <a:spLocks noGrp="1"/>
          </p:cNvSpPr>
          <p:nvPr>
            <p:ph idx="1"/>
          </p:nvPr>
        </p:nvSpPr>
        <p:spPr/>
        <p:txBody>
          <a:bodyPr/>
          <a:lstStyle/>
          <a:p>
            <a:r>
              <a:rPr lang="pt-BR" dirty="0">
                <a:latin typeface="Arial (Títulos)"/>
              </a:rPr>
              <a:t>Cada registro pertence a uma classe e possui um conjunto de atributos previsores</a:t>
            </a:r>
          </a:p>
          <a:p>
            <a:r>
              <a:rPr lang="pt-BR" dirty="0">
                <a:latin typeface="Arial (Títulos)"/>
              </a:rPr>
              <a:t>Objetiva-se descobrir um relacionamento entre os atributos previsores e o atributo meta</a:t>
            </a:r>
          </a:p>
          <a:p>
            <a:r>
              <a:rPr lang="pt-BR" dirty="0">
                <a:latin typeface="Arial (Títulos)"/>
              </a:rPr>
              <a:t>O valor do atributo meta é conhecido (aprendizagem supervisionada)</a:t>
            </a:r>
          </a:p>
        </p:txBody>
      </p:sp>
    </p:spTree>
    <p:extLst>
      <p:ext uri="{BB962C8B-B14F-4D97-AF65-F5344CB8AC3E}">
        <p14:creationId xmlns:p14="http://schemas.microsoft.com/office/powerpoint/2010/main" val="3658686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latin typeface="Arial (Títulos)"/>
              </a:rPr>
              <a:t>Representação da classificação (método indutivo)</a:t>
            </a:r>
          </a:p>
        </p:txBody>
      </p:sp>
      <p:pic>
        <p:nvPicPr>
          <p:cNvPr id="4" name="Espaço Reservado para Conteúdo 3"/>
          <p:cNvPicPr>
            <a:picLocks noGrp="1" noChangeAspect="1"/>
          </p:cNvPicPr>
          <p:nvPr>
            <p:ph idx="1"/>
          </p:nvPr>
        </p:nvPicPr>
        <p:blipFill>
          <a:blip r:embed="rId2"/>
          <a:stretch>
            <a:fillRect/>
          </a:stretch>
        </p:blipFill>
        <p:spPr>
          <a:xfrm>
            <a:off x="838200" y="2050669"/>
            <a:ext cx="10515600" cy="3901250"/>
          </a:xfrm>
          <a:prstGeom prst="rect">
            <a:avLst/>
          </a:prstGeom>
        </p:spPr>
      </p:pic>
    </p:spTree>
    <p:extLst>
      <p:ext uri="{BB962C8B-B14F-4D97-AF65-F5344CB8AC3E}">
        <p14:creationId xmlns:p14="http://schemas.microsoft.com/office/powerpoint/2010/main" val="323090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O que é?</a:t>
            </a: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Fundamentalmente, </a:t>
            </a:r>
            <a:r>
              <a:rPr lang="pt-BR" dirty="0" err="1">
                <a:latin typeface="Arial (Títulos)"/>
              </a:rPr>
              <a:t>Machine</a:t>
            </a:r>
            <a:r>
              <a:rPr lang="pt-BR" dirty="0">
                <a:latin typeface="Arial (Títulos)"/>
              </a:rPr>
              <a:t> Learning (ou Aprendizado de Máquina) é a utilização de algoritmos para extrair informações de dados brutos e representá-los através de algum tipo de modelo matemático. Usamos então este modelo para fazer inferências (previsões) a partir de outros conjuntos de dados. E existem muitos algoritmos que permitem fazer isso, cabendo a um Cientista de Dados escolher o algoritmo que melhor se encaixa em cada tipo de problema a resolver.</a:t>
            </a:r>
          </a:p>
          <a:p>
            <a:r>
              <a:rPr lang="pt-BR" dirty="0">
                <a:latin typeface="Arial (Títulos)"/>
              </a:rPr>
              <a:t>Aprendizado é um conceito difícil de ser definido, mas também de grande importância para que possamos partir para a construção de sistemas inteligentes dotados da capacidade de aprendizado. Se eu perguntar a 10 pessoas qual é o conceito de aprendizado, terei 10 respostas diferentes. Pare por 1 minuto e pergunte a si mesmo o que é aprendizado. Vamos tentar definir aqui o que entendemos por aprendizado. </a:t>
            </a:r>
          </a:p>
          <a:p>
            <a:r>
              <a:rPr lang="pt-BR" dirty="0">
                <a:latin typeface="Arial (Títulos)"/>
              </a:rPr>
              <a:t>Aprendizado é a capacidade de se adaptar, modificar e melhorar seu comportamento e suas respostas, sendo portanto uma das propriedades mais importantes dos seres ditos inteligentes, sejam eles humanos ou não.</a:t>
            </a:r>
          </a:p>
          <a:p>
            <a:r>
              <a:rPr lang="pt-BR" dirty="0">
                <a:latin typeface="Arial (Títulos)"/>
              </a:rPr>
              <a:t>Ou seja, estamos tentando reproduzir nas máquinas, o mesmo processo de aprendizagem dos seres humanos e fazemos isso através de algoritmos de </a:t>
            </a:r>
            <a:r>
              <a:rPr lang="pt-BR" dirty="0" err="1">
                <a:latin typeface="Arial (Títulos)"/>
              </a:rPr>
              <a:t>Machine</a:t>
            </a:r>
            <a:r>
              <a:rPr lang="pt-BR" dirty="0">
                <a:latin typeface="Arial (Títulos)"/>
              </a:rPr>
              <a:t> Learning que em última instância nada mais são do que Matemática e Estatística.</a:t>
            </a:r>
          </a:p>
        </p:txBody>
      </p:sp>
    </p:spTree>
    <p:extLst>
      <p:ext uri="{BB962C8B-B14F-4D97-AF65-F5344CB8AC3E}">
        <p14:creationId xmlns:p14="http://schemas.microsoft.com/office/powerpoint/2010/main" val="3465377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rotWithShape="1">
          <a:blip r:embed="rId2"/>
          <a:srcRect l="9473" t="21287" r="9698" b="12468"/>
          <a:stretch/>
        </p:blipFill>
        <p:spPr>
          <a:xfrm>
            <a:off x="912477" y="879567"/>
            <a:ext cx="10408667" cy="4798424"/>
          </a:xfrm>
          <a:prstGeom prst="rect">
            <a:avLst/>
          </a:prstGeom>
        </p:spPr>
      </p:pic>
    </p:spTree>
    <p:extLst>
      <p:ext uri="{BB962C8B-B14F-4D97-AF65-F5344CB8AC3E}">
        <p14:creationId xmlns:p14="http://schemas.microsoft.com/office/powerpoint/2010/main" val="3835522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Erro</a:t>
            </a:r>
          </a:p>
        </p:txBody>
      </p:sp>
      <p:graphicFrame>
        <p:nvGraphicFramePr>
          <p:cNvPr id="4" name="Espaço Reservado para Conteúdo 3"/>
          <p:cNvGraphicFramePr>
            <a:graphicFrameLocks noGrp="1"/>
          </p:cNvGraphicFramePr>
          <p:nvPr>
            <p:ph idx="1"/>
          </p:nvPr>
        </p:nvGraphicFramePr>
        <p:xfrm>
          <a:off x="838200" y="1825625"/>
          <a:ext cx="10515600" cy="1854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443959419"/>
                    </a:ext>
                  </a:extLst>
                </a:gridCol>
                <a:gridCol w="2628900">
                  <a:extLst>
                    <a:ext uri="{9D8B030D-6E8A-4147-A177-3AD203B41FA5}">
                      <a16:colId xmlns:a16="http://schemas.microsoft.com/office/drawing/2014/main" val="119984282"/>
                    </a:ext>
                  </a:extLst>
                </a:gridCol>
                <a:gridCol w="2628900">
                  <a:extLst>
                    <a:ext uri="{9D8B030D-6E8A-4147-A177-3AD203B41FA5}">
                      <a16:colId xmlns:a16="http://schemas.microsoft.com/office/drawing/2014/main" val="2875953969"/>
                    </a:ext>
                  </a:extLst>
                </a:gridCol>
                <a:gridCol w="2628900">
                  <a:extLst>
                    <a:ext uri="{9D8B030D-6E8A-4147-A177-3AD203B41FA5}">
                      <a16:colId xmlns:a16="http://schemas.microsoft.com/office/drawing/2014/main" val="2878993839"/>
                    </a:ext>
                  </a:extLst>
                </a:gridCol>
              </a:tblGrid>
              <a:tr h="370840">
                <a:tc gridSpan="4">
                  <a:txBody>
                    <a:bodyPr/>
                    <a:lstStyle/>
                    <a:p>
                      <a:pPr algn="ctr"/>
                      <a:r>
                        <a:rPr lang="pt-BR" dirty="0"/>
                        <a:t>Risco de Crédito</a:t>
                      </a: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322588067"/>
                  </a:ext>
                </a:extLst>
              </a:tr>
              <a:tr h="370840">
                <a:tc>
                  <a:txBody>
                    <a:bodyPr/>
                    <a:lstStyle/>
                    <a:p>
                      <a:endParaRPr lang="pt-BR"/>
                    </a:p>
                  </a:txBody>
                  <a:tcPr/>
                </a:tc>
                <a:tc>
                  <a:txBody>
                    <a:bodyPr/>
                    <a:lstStyle/>
                    <a:p>
                      <a:pPr algn="ctr"/>
                      <a:r>
                        <a:rPr lang="pt-BR" dirty="0"/>
                        <a:t>Alto</a:t>
                      </a:r>
                    </a:p>
                  </a:txBody>
                  <a:tcPr/>
                </a:tc>
                <a:tc>
                  <a:txBody>
                    <a:bodyPr/>
                    <a:lstStyle/>
                    <a:p>
                      <a:pPr algn="ctr"/>
                      <a:r>
                        <a:rPr lang="pt-BR" dirty="0"/>
                        <a:t>Moderado</a:t>
                      </a:r>
                    </a:p>
                  </a:txBody>
                  <a:tcPr/>
                </a:tc>
                <a:tc>
                  <a:txBody>
                    <a:bodyPr/>
                    <a:lstStyle/>
                    <a:p>
                      <a:pPr algn="ctr"/>
                      <a:r>
                        <a:rPr lang="pt-BR" dirty="0"/>
                        <a:t>Baixo</a:t>
                      </a:r>
                    </a:p>
                  </a:txBody>
                  <a:tcPr/>
                </a:tc>
                <a:extLst>
                  <a:ext uri="{0D108BD9-81ED-4DB2-BD59-A6C34878D82A}">
                    <a16:rowId xmlns:a16="http://schemas.microsoft.com/office/drawing/2014/main" val="2555167498"/>
                  </a:ext>
                </a:extLst>
              </a:tr>
              <a:tr h="370840">
                <a:tc>
                  <a:txBody>
                    <a:bodyPr/>
                    <a:lstStyle/>
                    <a:p>
                      <a:pPr algn="ctr"/>
                      <a:r>
                        <a:rPr lang="pt-BR" dirty="0"/>
                        <a:t>Alto</a:t>
                      </a:r>
                    </a:p>
                  </a:txBody>
                  <a:tcPr/>
                </a:tc>
                <a:tc>
                  <a:txBody>
                    <a:bodyPr/>
                    <a:lstStyle/>
                    <a:p>
                      <a:pPr algn="ctr"/>
                      <a:r>
                        <a:rPr lang="pt-BR" dirty="0"/>
                        <a:t>28</a:t>
                      </a:r>
                    </a:p>
                  </a:txBody>
                  <a:tcPr>
                    <a:solidFill>
                      <a:srgbClr val="FFFF00"/>
                    </a:solidFill>
                  </a:tcPr>
                </a:tc>
                <a:tc>
                  <a:txBody>
                    <a:bodyPr/>
                    <a:lstStyle/>
                    <a:p>
                      <a:pPr algn="ctr"/>
                      <a:r>
                        <a:rPr lang="pt-BR" dirty="0"/>
                        <a:t>7</a:t>
                      </a:r>
                    </a:p>
                  </a:txBody>
                  <a:tcPr>
                    <a:solidFill>
                      <a:srgbClr val="FF0000"/>
                    </a:solidFill>
                  </a:tcPr>
                </a:tc>
                <a:tc>
                  <a:txBody>
                    <a:bodyPr/>
                    <a:lstStyle/>
                    <a:p>
                      <a:pPr algn="ctr"/>
                      <a:r>
                        <a:rPr lang="pt-BR" dirty="0"/>
                        <a:t>3</a:t>
                      </a:r>
                    </a:p>
                  </a:txBody>
                  <a:tcPr>
                    <a:solidFill>
                      <a:srgbClr val="FF0000"/>
                    </a:solidFill>
                  </a:tcPr>
                </a:tc>
                <a:extLst>
                  <a:ext uri="{0D108BD9-81ED-4DB2-BD59-A6C34878D82A}">
                    <a16:rowId xmlns:a16="http://schemas.microsoft.com/office/drawing/2014/main" val="1845906801"/>
                  </a:ext>
                </a:extLst>
              </a:tr>
              <a:tr h="370840">
                <a:tc>
                  <a:txBody>
                    <a:bodyPr/>
                    <a:lstStyle/>
                    <a:p>
                      <a:pPr algn="ctr"/>
                      <a:r>
                        <a:rPr lang="pt-BR" dirty="0"/>
                        <a:t>Moderado</a:t>
                      </a:r>
                    </a:p>
                  </a:txBody>
                  <a:tcPr/>
                </a:tc>
                <a:tc>
                  <a:txBody>
                    <a:bodyPr/>
                    <a:lstStyle/>
                    <a:p>
                      <a:pPr algn="ctr"/>
                      <a:r>
                        <a:rPr lang="pt-BR" dirty="0"/>
                        <a:t>6</a:t>
                      </a:r>
                    </a:p>
                  </a:txBody>
                  <a:tcPr>
                    <a:solidFill>
                      <a:srgbClr val="FF0000"/>
                    </a:solidFill>
                  </a:tcPr>
                </a:tc>
                <a:tc>
                  <a:txBody>
                    <a:bodyPr/>
                    <a:lstStyle/>
                    <a:p>
                      <a:pPr algn="ctr"/>
                      <a:r>
                        <a:rPr lang="pt-BR" dirty="0"/>
                        <a:t>32</a:t>
                      </a:r>
                    </a:p>
                  </a:txBody>
                  <a:tcPr>
                    <a:solidFill>
                      <a:srgbClr val="FFFF00"/>
                    </a:solidFill>
                  </a:tcPr>
                </a:tc>
                <a:tc>
                  <a:txBody>
                    <a:bodyPr/>
                    <a:lstStyle/>
                    <a:p>
                      <a:pPr algn="ctr"/>
                      <a:r>
                        <a:rPr lang="pt-BR" dirty="0"/>
                        <a:t>2</a:t>
                      </a:r>
                    </a:p>
                  </a:txBody>
                  <a:tcPr>
                    <a:solidFill>
                      <a:srgbClr val="FF0000"/>
                    </a:solidFill>
                  </a:tcPr>
                </a:tc>
                <a:extLst>
                  <a:ext uri="{0D108BD9-81ED-4DB2-BD59-A6C34878D82A}">
                    <a16:rowId xmlns:a16="http://schemas.microsoft.com/office/drawing/2014/main" val="3269212789"/>
                  </a:ext>
                </a:extLst>
              </a:tr>
              <a:tr h="370840">
                <a:tc>
                  <a:txBody>
                    <a:bodyPr/>
                    <a:lstStyle/>
                    <a:p>
                      <a:pPr algn="ctr"/>
                      <a:r>
                        <a:rPr lang="pt-BR" dirty="0"/>
                        <a:t>Baixo</a:t>
                      </a:r>
                    </a:p>
                  </a:txBody>
                  <a:tcPr/>
                </a:tc>
                <a:tc>
                  <a:txBody>
                    <a:bodyPr/>
                    <a:lstStyle/>
                    <a:p>
                      <a:pPr algn="ctr"/>
                      <a:r>
                        <a:rPr lang="pt-BR" dirty="0"/>
                        <a:t>5</a:t>
                      </a:r>
                    </a:p>
                  </a:txBody>
                  <a:tcPr>
                    <a:solidFill>
                      <a:srgbClr val="FF0000"/>
                    </a:solidFill>
                  </a:tcPr>
                </a:tc>
                <a:tc>
                  <a:txBody>
                    <a:bodyPr/>
                    <a:lstStyle/>
                    <a:p>
                      <a:pPr algn="ctr"/>
                      <a:r>
                        <a:rPr lang="pt-BR" dirty="0"/>
                        <a:t>8</a:t>
                      </a:r>
                    </a:p>
                  </a:txBody>
                  <a:tcPr>
                    <a:solidFill>
                      <a:srgbClr val="FF0000"/>
                    </a:solidFill>
                  </a:tcPr>
                </a:tc>
                <a:tc>
                  <a:txBody>
                    <a:bodyPr/>
                    <a:lstStyle/>
                    <a:p>
                      <a:pPr algn="ctr"/>
                      <a:r>
                        <a:rPr lang="pt-BR" dirty="0"/>
                        <a:t>25</a:t>
                      </a:r>
                    </a:p>
                  </a:txBody>
                  <a:tcPr>
                    <a:solidFill>
                      <a:srgbClr val="FFFF00"/>
                    </a:solidFill>
                  </a:tcPr>
                </a:tc>
                <a:extLst>
                  <a:ext uri="{0D108BD9-81ED-4DB2-BD59-A6C34878D82A}">
                    <a16:rowId xmlns:a16="http://schemas.microsoft.com/office/drawing/2014/main" val="3626821072"/>
                  </a:ext>
                </a:extLst>
              </a:tr>
            </a:tbl>
          </a:graphicData>
        </a:graphic>
      </p:graphicFrame>
      <p:sp>
        <p:nvSpPr>
          <p:cNvPr id="5" name="CaixaDeTexto 4"/>
          <p:cNvSpPr txBox="1"/>
          <p:nvPr/>
        </p:nvSpPr>
        <p:spPr>
          <a:xfrm>
            <a:off x="838200" y="3831771"/>
            <a:ext cx="10515600" cy="1754326"/>
          </a:xfrm>
          <a:prstGeom prst="rect">
            <a:avLst/>
          </a:prstGeom>
          <a:noFill/>
        </p:spPr>
        <p:txBody>
          <a:bodyPr wrap="square" rtlCol="0">
            <a:spAutoFit/>
          </a:bodyPr>
          <a:lstStyle/>
          <a:p>
            <a:r>
              <a:rPr lang="pt-BR" dirty="0">
                <a:latin typeface="Arial (Títulos)"/>
              </a:rPr>
              <a:t>Para medirmos a percentagem de acerto devemos fazer o somatório da diagonal principal</a:t>
            </a:r>
          </a:p>
          <a:p>
            <a:r>
              <a:rPr lang="pt-BR" dirty="0">
                <a:latin typeface="Arial (Títulos)"/>
              </a:rPr>
              <a:t>Acertos = 85</a:t>
            </a:r>
          </a:p>
          <a:p>
            <a:r>
              <a:rPr lang="pt-BR" dirty="0">
                <a:latin typeface="Arial (Títulos)"/>
              </a:rPr>
              <a:t>Erros = 31</a:t>
            </a:r>
          </a:p>
          <a:p>
            <a:r>
              <a:rPr lang="pt-BR" dirty="0">
                <a:latin typeface="Arial (Títulos)"/>
              </a:rPr>
              <a:t>Total de registros = 116</a:t>
            </a:r>
          </a:p>
          <a:p>
            <a:r>
              <a:rPr lang="pt-BR" dirty="0">
                <a:latin typeface="Arial (Títulos)"/>
              </a:rPr>
              <a:t>Percentual de acerto = (85/116) * 100 = 73.27</a:t>
            </a:r>
          </a:p>
          <a:p>
            <a:r>
              <a:rPr lang="pt-BR" dirty="0">
                <a:latin typeface="Arial (Títulos)"/>
              </a:rPr>
              <a:t>Percentual de erro = (31/116) * 100 = 26.73</a:t>
            </a:r>
          </a:p>
        </p:txBody>
      </p:sp>
    </p:spTree>
    <p:extLst>
      <p:ext uri="{BB962C8B-B14F-4D97-AF65-F5344CB8AC3E}">
        <p14:creationId xmlns:p14="http://schemas.microsoft.com/office/powerpoint/2010/main" val="2119716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60960" y="0"/>
            <a:ext cx="9629911" cy="5358904"/>
          </a:xfrm>
          <a:prstGeom prst="rect">
            <a:avLst/>
          </a:prstGeom>
        </p:spPr>
      </p:pic>
      <p:sp>
        <p:nvSpPr>
          <p:cNvPr id="2" name="Retângulo 1"/>
          <p:cNvSpPr/>
          <p:nvPr/>
        </p:nvSpPr>
        <p:spPr>
          <a:xfrm>
            <a:off x="7576457" y="2934788"/>
            <a:ext cx="4032081" cy="3416320"/>
          </a:xfrm>
          <a:prstGeom prst="rect">
            <a:avLst/>
          </a:prstGeom>
        </p:spPr>
        <p:txBody>
          <a:bodyPr wrap="square">
            <a:spAutoFit/>
          </a:bodyPr>
          <a:lstStyle/>
          <a:p>
            <a:r>
              <a:rPr lang="pt-BR" dirty="0">
                <a:latin typeface="Arial (Títulos)"/>
              </a:rPr>
              <a:t>O </a:t>
            </a:r>
            <a:r>
              <a:rPr lang="pt-BR" b="1" dirty="0">
                <a:latin typeface="Arial (Títulos)"/>
              </a:rPr>
              <a:t>método do gradiente</a:t>
            </a:r>
            <a:r>
              <a:rPr lang="pt-BR" dirty="0">
                <a:latin typeface="Arial (Títulos)"/>
              </a:rPr>
              <a:t> (ou </a:t>
            </a:r>
            <a:r>
              <a:rPr lang="pt-BR" b="1" dirty="0">
                <a:latin typeface="Arial (Títulos)"/>
              </a:rPr>
              <a:t>método do máximo declive</a:t>
            </a:r>
            <a:r>
              <a:rPr lang="pt-BR" dirty="0">
                <a:latin typeface="Arial (Títulos)"/>
              </a:rPr>
              <a:t>) é um método numérico usado em </a:t>
            </a:r>
            <a:r>
              <a:rPr lang="pt-BR" dirty="0">
                <a:latin typeface="Arial (Títulos)"/>
                <a:hlinkClick r:id="rId3" tooltip="Otimização"/>
              </a:rPr>
              <a:t>otimização</a:t>
            </a:r>
            <a:r>
              <a:rPr lang="pt-BR" dirty="0">
                <a:latin typeface="Arial (Títulos)"/>
              </a:rPr>
              <a:t>. Para encontrar um </a:t>
            </a:r>
            <a:r>
              <a:rPr lang="pt-BR" dirty="0">
                <a:latin typeface="Arial (Títulos)"/>
                <a:hlinkClick r:id="rId4" tooltip="Mínimo"/>
              </a:rPr>
              <a:t>mínimo</a:t>
            </a:r>
            <a:r>
              <a:rPr lang="pt-BR" dirty="0">
                <a:latin typeface="Arial (Títulos)"/>
              </a:rPr>
              <a:t> (local) de uma função usa-se um esquema iterativo, onde em cada passo se toma a direção (negativa) do </a:t>
            </a:r>
            <a:r>
              <a:rPr lang="pt-BR" dirty="0">
                <a:latin typeface="Arial (Títulos)"/>
                <a:hlinkClick r:id="rId5" tooltip="Gradiente"/>
              </a:rPr>
              <a:t>gradiente</a:t>
            </a:r>
            <a:r>
              <a:rPr lang="pt-BR" dirty="0">
                <a:latin typeface="Arial (Títulos)"/>
              </a:rPr>
              <a:t>, que corresponde à direção de declive máximo. Pode ser encarado como o método seguido por um curso da água, na sua descida pela força da gravidade. </a:t>
            </a:r>
          </a:p>
        </p:txBody>
      </p:sp>
    </p:spTree>
    <p:extLst>
      <p:ext uri="{BB962C8B-B14F-4D97-AF65-F5344CB8AC3E}">
        <p14:creationId xmlns:p14="http://schemas.microsoft.com/office/powerpoint/2010/main" val="3184414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Gradiente</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406" y="1594894"/>
            <a:ext cx="5801784" cy="4351338"/>
          </a:xfrm>
        </p:spPr>
      </p:pic>
      <p:sp>
        <p:nvSpPr>
          <p:cNvPr id="6" name="Retângulo 5"/>
          <p:cNvSpPr/>
          <p:nvPr/>
        </p:nvSpPr>
        <p:spPr>
          <a:xfrm>
            <a:off x="5585929" y="2037194"/>
            <a:ext cx="6096000" cy="1754326"/>
          </a:xfrm>
          <a:prstGeom prst="rect">
            <a:avLst/>
          </a:prstGeom>
        </p:spPr>
        <p:txBody>
          <a:bodyPr>
            <a:spAutoFit/>
          </a:bodyPr>
          <a:lstStyle/>
          <a:p>
            <a:pPr algn="just"/>
            <a:r>
              <a:rPr lang="pt-BR" dirty="0">
                <a:latin typeface="Arial (Títulos)"/>
              </a:rPr>
              <a:t>A ideia pro trás dos métodos iterativos de otimização é bastante simples: nós começamos com algum chute razoável para os valores de b e w e vamos atualizando-os na direção certa até que chegamos no valor mínimo da nossa função custo, em que </a:t>
            </a:r>
            <a:r>
              <a:rPr lang="pt-BR" i="1" dirty="0">
                <a:latin typeface="Arial (Títulos)"/>
              </a:rPr>
              <a:t>w </a:t>
            </a:r>
            <a:r>
              <a:rPr lang="pt-BR" dirty="0">
                <a:latin typeface="Arial (Títulos)"/>
              </a:rPr>
              <a:t>é o vetor com os parâmetros, incluindo b.</a:t>
            </a:r>
          </a:p>
        </p:txBody>
      </p:sp>
      <p:sp>
        <p:nvSpPr>
          <p:cNvPr id="9" name="Retângulo 8"/>
          <p:cNvSpPr/>
          <p:nvPr/>
        </p:nvSpPr>
        <p:spPr>
          <a:xfrm>
            <a:off x="5695406" y="3770563"/>
            <a:ext cx="6096000" cy="923330"/>
          </a:xfrm>
          <a:prstGeom prst="rect">
            <a:avLst/>
          </a:prstGeom>
        </p:spPr>
        <p:txBody>
          <a:bodyPr>
            <a:spAutoFit/>
          </a:bodyPr>
          <a:lstStyle/>
          <a:p>
            <a:r>
              <a:rPr lang="pt-BR" dirty="0">
                <a:latin typeface="Arial (Títulos)"/>
              </a:rPr>
              <a:t> O gradiente dessa função é simplesmente um vetor de derivadas parciais, que dão a inclinação dessa tigela em cada ponto e em cada direção:</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406" y="4892060"/>
            <a:ext cx="2886075" cy="942975"/>
          </a:xfrm>
          <a:prstGeom prst="rect">
            <a:avLst/>
          </a:prstGeom>
        </p:spPr>
      </p:pic>
      <p:sp>
        <p:nvSpPr>
          <p:cNvPr id="11" name="Retângulo 10"/>
          <p:cNvSpPr/>
          <p:nvPr/>
        </p:nvSpPr>
        <p:spPr>
          <a:xfrm>
            <a:off x="5533481" y="5946232"/>
            <a:ext cx="6096000" cy="646331"/>
          </a:xfrm>
          <a:prstGeom prst="rect">
            <a:avLst/>
          </a:prstGeom>
        </p:spPr>
        <p:txBody>
          <a:bodyPr>
            <a:spAutoFit/>
          </a:bodyPr>
          <a:lstStyle/>
          <a:p>
            <a:r>
              <a:rPr lang="pt-BR" dirty="0">
                <a:latin typeface="Arial (Títulos)"/>
              </a:rPr>
              <a:t>Se nós seguirmos na direção oposta do gradiente, então chegaremos no ponto de mínimo</a:t>
            </a:r>
          </a:p>
        </p:txBody>
      </p:sp>
    </p:spTree>
    <p:extLst>
      <p:ext uri="{BB962C8B-B14F-4D97-AF65-F5344CB8AC3E}">
        <p14:creationId xmlns:p14="http://schemas.microsoft.com/office/powerpoint/2010/main" val="4162216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 y="150603"/>
            <a:ext cx="12087498" cy="6707397"/>
          </a:xfrm>
          <a:prstGeom prst="rect">
            <a:avLst/>
          </a:prstGeom>
        </p:spPr>
      </p:pic>
    </p:spTree>
    <p:extLst>
      <p:ext uri="{BB962C8B-B14F-4D97-AF65-F5344CB8AC3E}">
        <p14:creationId xmlns:p14="http://schemas.microsoft.com/office/powerpoint/2010/main" val="14933461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Função custo </a:t>
            </a:r>
            <a:r>
              <a:rPr lang="pt-BR"/>
              <a:t>ou objetivo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3294853"/>
            <a:ext cx="5683827" cy="3563147"/>
          </a:xfrm>
          <a:prstGeom prst="rect">
            <a:avLst/>
          </a:prstGeom>
        </p:spPr>
      </p:pic>
      <p:pic>
        <p:nvPicPr>
          <p:cNvPr id="5" name="Imagem 4"/>
          <p:cNvPicPr>
            <a:picLocks noChangeAspect="1"/>
          </p:cNvPicPr>
          <p:nvPr/>
        </p:nvPicPr>
        <p:blipFill>
          <a:blip r:embed="rId3"/>
          <a:stretch>
            <a:fillRect/>
          </a:stretch>
        </p:blipFill>
        <p:spPr>
          <a:xfrm>
            <a:off x="5444837" y="2494390"/>
            <a:ext cx="6607752" cy="4363610"/>
          </a:xfrm>
          <a:prstGeom prst="rect">
            <a:avLst/>
          </a:prstGeom>
        </p:spPr>
      </p:pic>
      <p:sp>
        <p:nvSpPr>
          <p:cNvPr id="6" name="Retângulo 5"/>
          <p:cNvSpPr/>
          <p:nvPr/>
        </p:nvSpPr>
        <p:spPr>
          <a:xfrm>
            <a:off x="7226501" y="1831170"/>
            <a:ext cx="3044423" cy="369332"/>
          </a:xfrm>
          <a:prstGeom prst="rect">
            <a:avLst/>
          </a:prstGeom>
        </p:spPr>
        <p:txBody>
          <a:bodyPr wrap="none">
            <a:spAutoFit/>
          </a:bodyPr>
          <a:lstStyle/>
          <a:p>
            <a:r>
              <a:rPr lang="pt-BR"/>
              <a:t>Função custo bidimensional</a:t>
            </a:r>
            <a:endParaRPr lang="pt-BR" dirty="0"/>
          </a:p>
        </p:txBody>
      </p:sp>
      <p:sp>
        <p:nvSpPr>
          <p:cNvPr id="7" name="Retângulo 6"/>
          <p:cNvSpPr/>
          <p:nvPr/>
        </p:nvSpPr>
        <p:spPr>
          <a:xfrm>
            <a:off x="654641" y="2340624"/>
            <a:ext cx="3172663" cy="369332"/>
          </a:xfrm>
          <a:prstGeom prst="rect">
            <a:avLst/>
          </a:prstGeom>
        </p:spPr>
        <p:txBody>
          <a:bodyPr wrap="none">
            <a:spAutoFit/>
          </a:bodyPr>
          <a:lstStyle/>
          <a:p>
            <a:r>
              <a:rPr lang="pt-BR" dirty="0"/>
              <a:t>Função custo unidimensional</a:t>
            </a:r>
          </a:p>
        </p:txBody>
      </p:sp>
    </p:spTree>
    <p:extLst>
      <p:ext uri="{BB962C8B-B14F-4D97-AF65-F5344CB8AC3E}">
        <p14:creationId xmlns:p14="http://schemas.microsoft.com/office/powerpoint/2010/main" val="3462436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Dificuldade de busca na função custo</a:t>
            </a:r>
          </a:p>
        </p:txBody>
      </p:sp>
      <p:pic>
        <p:nvPicPr>
          <p:cNvPr id="8" name="Imagem 7"/>
          <p:cNvPicPr>
            <a:picLocks noChangeAspect="1"/>
          </p:cNvPicPr>
          <p:nvPr/>
        </p:nvPicPr>
        <p:blipFill>
          <a:blip r:embed="rId2"/>
          <a:stretch>
            <a:fillRect/>
          </a:stretch>
        </p:blipFill>
        <p:spPr>
          <a:xfrm>
            <a:off x="179675" y="2379519"/>
            <a:ext cx="5671413" cy="4088389"/>
          </a:xfrm>
          <a:prstGeom prst="rect">
            <a:avLst/>
          </a:prstGeom>
        </p:spPr>
      </p:pic>
      <p:pic>
        <p:nvPicPr>
          <p:cNvPr id="9" name="Imagem 8"/>
          <p:cNvPicPr>
            <a:picLocks noChangeAspect="1"/>
          </p:cNvPicPr>
          <p:nvPr/>
        </p:nvPicPr>
        <p:blipFill>
          <a:blip r:embed="rId3"/>
          <a:stretch>
            <a:fillRect/>
          </a:stretch>
        </p:blipFill>
        <p:spPr>
          <a:xfrm>
            <a:off x="6096000" y="2545773"/>
            <a:ext cx="5421325" cy="4045093"/>
          </a:xfrm>
          <a:prstGeom prst="rect">
            <a:avLst/>
          </a:prstGeom>
        </p:spPr>
      </p:pic>
    </p:spTree>
    <p:extLst>
      <p:ext uri="{BB962C8B-B14F-4D97-AF65-F5344CB8AC3E}">
        <p14:creationId xmlns:p14="http://schemas.microsoft.com/office/powerpoint/2010/main" val="1303047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de benchmark</a:t>
            </a:r>
          </a:p>
        </p:txBody>
      </p:sp>
      <p:pic>
        <p:nvPicPr>
          <p:cNvPr id="2052" name="Picture 4" descr="Algorithms | Free Full-Text | Optimizing Convolutional Neural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938" y="1661572"/>
            <a:ext cx="10258123" cy="519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8864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hlinkClick r:id="rId2"/>
              </a:rPr>
              <a:t>https://cloud.google.com/blog/products/gcp/hyperparameter-tuning-cloud-machine-learning-engine-using-bayesian-optimization</a:t>
            </a:r>
            <a:endParaRPr lang="pt-BR" dirty="0"/>
          </a:p>
          <a:p>
            <a:endParaRPr lang="pt-BR" dirty="0"/>
          </a:p>
          <a:p>
            <a:r>
              <a:rPr lang="en-US" dirty="0"/>
              <a:t>pip install </a:t>
            </a:r>
            <a:r>
              <a:rPr lang="en-US" dirty="0" err="1"/>
              <a:t>bayesian</a:t>
            </a:r>
            <a:r>
              <a:rPr lang="en-US" dirty="0"/>
              <a:t>-optimization</a:t>
            </a:r>
            <a:endParaRPr lang="pt-BR" dirty="0"/>
          </a:p>
        </p:txBody>
      </p:sp>
      <p:sp>
        <p:nvSpPr>
          <p:cNvPr id="5" name="Título 1"/>
          <p:cNvSpPr>
            <a:spLocks noGrp="1"/>
          </p:cNvSpPr>
          <p:nvPr>
            <p:ph type="title"/>
          </p:nvPr>
        </p:nvSpPr>
        <p:spPr>
          <a:xfrm>
            <a:off x="987109" y="706172"/>
            <a:ext cx="7772456" cy="807870"/>
          </a:xfrm>
        </p:spPr>
        <p:txBody>
          <a:bodyPr>
            <a:normAutofit/>
          </a:bodyPr>
          <a:lstStyle/>
          <a:p>
            <a:r>
              <a:rPr lang="pt-BR" dirty="0" err="1"/>
              <a:t>Bayesian</a:t>
            </a:r>
            <a:r>
              <a:rPr lang="pt-BR" dirty="0"/>
              <a:t> </a:t>
            </a:r>
            <a:r>
              <a:rPr lang="pt-BR" dirty="0" err="1"/>
              <a:t>Optimization</a:t>
            </a:r>
            <a:endParaRPr lang="pt-BR" dirty="0"/>
          </a:p>
        </p:txBody>
      </p:sp>
      <p:pic>
        <p:nvPicPr>
          <p:cNvPr id="1026" name="Picture 2" descr="hyper-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819" y="2818262"/>
            <a:ext cx="3983182" cy="403973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stretch>
            <a:fillRect/>
          </a:stretch>
        </p:blipFill>
        <p:spPr>
          <a:xfrm>
            <a:off x="247303" y="4413963"/>
            <a:ext cx="6798945" cy="2444037"/>
          </a:xfrm>
          <a:prstGeom prst="rect">
            <a:avLst/>
          </a:prstGeom>
        </p:spPr>
      </p:pic>
    </p:spTree>
    <p:extLst>
      <p:ext uri="{BB962C8B-B14F-4D97-AF65-F5344CB8AC3E}">
        <p14:creationId xmlns:p14="http://schemas.microsoft.com/office/powerpoint/2010/main" val="1437488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0" y="755727"/>
            <a:ext cx="12192000" cy="4351338"/>
          </a:xfrm>
        </p:spPr>
        <p:txBody>
          <a:bodyPr>
            <a:normAutofit/>
          </a:bodyPr>
          <a:lstStyle/>
          <a:p>
            <a:r>
              <a:rPr lang="pt-BR" sz="1600" dirty="0"/>
              <a:t>A otimização bayesiana funciona construindo uma distribuição posterior de funções (processo gaussiano) que melhor descreve a função que você deseja otimizar. À medida que o número de observações aumenta, a distribuição posterior melhora — Teorema do Limite Central — e o algoritmo torna-se mais certo de quais regiões no espaço de parâmetros valem a pena explorar e quais não. </a:t>
            </a:r>
          </a:p>
          <a:p>
            <a:r>
              <a:rPr lang="pt-BR" sz="1600" dirty="0"/>
              <a:t>À medida que você repete continuamente a construção dessas funções, o algoritmo equilibra suas necessidades de exploração, levando em consideração o que sabe sobre a função de destino. Em cada etapa, um processo gaussiano é ajustado às amostras conhecidas (pontos explorados anteriormente), e a distribuição posterior, combinada com uma estratégia de exploração (Limite de Confiança Superior ou Melhoria Esperada), são usadas para determinar o próximo ponto que deve ser explorado.</a:t>
            </a:r>
          </a:p>
        </p:txBody>
      </p:sp>
      <p:sp>
        <p:nvSpPr>
          <p:cNvPr id="5" name="Título 1"/>
          <p:cNvSpPr>
            <a:spLocks noGrp="1"/>
          </p:cNvSpPr>
          <p:nvPr>
            <p:ph type="title"/>
          </p:nvPr>
        </p:nvSpPr>
        <p:spPr>
          <a:xfrm>
            <a:off x="987109" y="0"/>
            <a:ext cx="7772456" cy="807870"/>
          </a:xfrm>
        </p:spPr>
        <p:txBody>
          <a:bodyPr>
            <a:normAutofit/>
          </a:bodyPr>
          <a:lstStyle/>
          <a:p>
            <a:r>
              <a:rPr lang="pt-BR" dirty="0" err="1"/>
              <a:t>Bayesian</a:t>
            </a:r>
            <a:r>
              <a:rPr lang="pt-BR" dirty="0"/>
              <a:t> </a:t>
            </a:r>
            <a:r>
              <a:rPr lang="pt-BR" dirty="0" err="1"/>
              <a:t>Optimization</a:t>
            </a:r>
            <a:endParaRPr lang="pt-BR" dirty="0"/>
          </a:p>
        </p:txBody>
      </p:sp>
      <p:pic>
        <p:nvPicPr>
          <p:cNvPr id="3" name="Picture 2" descr="https://miro.medium.com/max/1378/1*1_PdcS7tBUi2LTDkzeLRu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92069"/>
            <a:ext cx="6203373" cy="37659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iro.medium.com/max/1260/1*1HhgVrhk7ABeEaLsTLbWH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6665" y="2824066"/>
            <a:ext cx="5647508" cy="403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27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pPr marL="342900" indent="-342900">
              <a:buFont typeface="Arial" panose="020B0604020202020204" pitchFamily="34" charset="0"/>
              <a:buChar char="•"/>
            </a:pPr>
            <a:r>
              <a:rPr lang="pt-BR" dirty="0">
                <a:latin typeface="Arial (Títulos)"/>
              </a:rPr>
              <a:t>Para que é usado ?</a:t>
            </a: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lnSpcReduction="10000"/>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latin typeface="Arial (Títulos)"/>
              </a:rPr>
              <a:t>Para que é usado ?</a:t>
            </a:r>
          </a:p>
          <a:p>
            <a:pPr marL="342900" indent="-342900">
              <a:buFont typeface="Arial" panose="020B0604020202020204" pitchFamily="34" charset="0"/>
              <a:buChar char="•"/>
            </a:pPr>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Detecção  de fraudes – Análise de anomalias </a:t>
            </a:r>
          </a:p>
          <a:p>
            <a:pPr marL="342900" indent="-342900">
              <a:buFont typeface="Arial" panose="020B0604020202020204" pitchFamily="34" charset="0"/>
              <a:buChar char="•"/>
            </a:pPr>
            <a:r>
              <a:rPr lang="pt-BR" sz="2400" dirty="0" err="1">
                <a:solidFill>
                  <a:schemeClr val="tx1"/>
                </a:solidFill>
                <a:latin typeface="Arial (Títulos)"/>
              </a:rPr>
              <a:t>Pequisas</a:t>
            </a:r>
            <a:r>
              <a:rPr lang="pt-BR" sz="2400" dirty="0">
                <a:solidFill>
                  <a:schemeClr val="tx1"/>
                </a:solidFill>
                <a:latin typeface="Arial (Títulos)"/>
              </a:rPr>
              <a:t> na Web – WEB </a:t>
            </a:r>
            <a:r>
              <a:rPr lang="pt-BR" sz="2400" dirty="0" err="1">
                <a:solidFill>
                  <a:schemeClr val="tx1"/>
                </a:solidFill>
                <a:latin typeface="Arial (Títulos)"/>
              </a:rPr>
              <a:t>Scraping</a:t>
            </a:r>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Anúncios automáticos na internet – Sistema de recomendação (Netflix, </a:t>
            </a:r>
            <a:r>
              <a:rPr lang="pt-BR" sz="2400" dirty="0" err="1">
                <a:solidFill>
                  <a:schemeClr val="tx1"/>
                </a:solidFill>
                <a:latin typeface="Arial (Títulos)"/>
              </a:rPr>
              <a:t>Spotify</a:t>
            </a:r>
            <a:r>
              <a:rPr lang="pt-BR" sz="2400" dirty="0">
                <a:solidFill>
                  <a:schemeClr val="tx1"/>
                </a:solidFill>
                <a:latin typeface="Arial (Títulos)"/>
              </a:rPr>
              <a:t>)</a:t>
            </a:r>
          </a:p>
          <a:p>
            <a:pPr marL="342900" indent="-342900">
              <a:buFont typeface="Arial" panose="020B0604020202020204" pitchFamily="34" charset="0"/>
              <a:buChar char="•"/>
            </a:pPr>
            <a:r>
              <a:rPr lang="pt-BR" sz="2400" dirty="0">
                <a:solidFill>
                  <a:schemeClr val="tx1"/>
                </a:solidFill>
                <a:latin typeface="Arial (Títulos)"/>
              </a:rPr>
              <a:t>Predição de falhas em equipamentos – Máquinas elétricas, pontes, etc.</a:t>
            </a:r>
          </a:p>
          <a:p>
            <a:pPr marL="342900" indent="-342900">
              <a:buFont typeface="Arial" panose="020B0604020202020204" pitchFamily="34" charset="0"/>
              <a:buChar char="•"/>
            </a:pPr>
            <a:r>
              <a:rPr lang="pt-BR" sz="2400" dirty="0">
                <a:solidFill>
                  <a:schemeClr val="tx1"/>
                </a:solidFill>
                <a:latin typeface="Arial (Títulos)"/>
              </a:rPr>
              <a:t>Modelos de precificação de ativos financeiros – Oscilações e preços</a:t>
            </a:r>
          </a:p>
          <a:p>
            <a:pPr marL="342900" indent="-342900">
              <a:buFont typeface="Arial" panose="020B0604020202020204" pitchFamily="34" charset="0"/>
              <a:buChar char="•"/>
            </a:pPr>
            <a:r>
              <a:rPr lang="pt-BR" sz="2400" dirty="0">
                <a:solidFill>
                  <a:schemeClr val="tx1"/>
                </a:solidFill>
                <a:latin typeface="Arial (Títulos)"/>
              </a:rPr>
              <a:t>Detecção de invasores de rede – Análise automatizada</a:t>
            </a:r>
          </a:p>
          <a:p>
            <a:pPr marL="342900" indent="-342900">
              <a:buFont typeface="Arial" panose="020B0604020202020204" pitchFamily="34" charset="0"/>
              <a:buChar char="•"/>
            </a:pPr>
            <a:r>
              <a:rPr lang="pt-BR" sz="2400" dirty="0">
                <a:solidFill>
                  <a:schemeClr val="tx1"/>
                </a:solidFill>
                <a:latin typeface="Arial (Títulos)"/>
              </a:rPr>
              <a:t>Segmentação de clientes</a:t>
            </a:r>
          </a:p>
          <a:p>
            <a:pPr marL="342900" indent="-342900">
              <a:buFont typeface="Arial" panose="020B0604020202020204" pitchFamily="34" charset="0"/>
              <a:buChar char="•"/>
            </a:pPr>
            <a:r>
              <a:rPr lang="pt-BR" sz="2400" dirty="0">
                <a:solidFill>
                  <a:schemeClr val="tx1"/>
                </a:solidFill>
                <a:latin typeface="Arial (Títulos)"/>
              </a:rPr>
              <a:t>Analise de sentimentos em textos - NLP</a:t>
            </a:r>
          </a:p>
          <a:p>
            <a:pPr marL="342900" indent="-342900">
              <a:buFont typeface="Arial" panose="020B0604020202020204" pitchFamily="34" charset="0"/>
              <a:buChar char="•"/>
            </a:pPr>
            <a:r>
              <a:rPr lang="pt-BR" sz="2400" dirty="0">
                <a:solidFill>
                  <a:schemeClr val="tx1"/>
                </a:solidFill>
                <a:latin typeface="Arial (Títulos)"/>
              </a:rPr>
              <a:t>Reconhecimento de padrões em Imagens – Visão Computacional</a:t>
            </a:r>
          </a:p>
          <a:p>
            <a:pPr marL="342900" indent="-342900">
              <a:buFont typeface="Arial" panose="020B0604020202020204" pitchFamily="34" charset="0"/>
              <a:buChar char="•"/>
            </a:pPr>
            <a:r>
              <a:rPr lang="pt-BR" sz="2400" dirty="0">
                <a:solidFill>
                  <a:schemeClr val="tx1"/>
                </a:solidFill>
                <a:latin typeface="Arial (Títulos)"/>
              </a:rPr>
              <a:t>Filtro de spam em e-mails – Análise de padrões </a:t>
            </a:r>
          </a:p>
          <a:p>
            <a:endParaRPr lang="pt-BR" sz="2400" dirty="0">
              <a:solidFill>
                <a:schemeClr val="tx1"/>
              </a:solidFill>
              <a:latin typeface="Arial (Títulos)"/>
            </a:endParaRPr>
          </a:p>
        </p:txBody>
      </p:sp>
    </p:spTree>
    <p:extLst>
      <p:ext uri="{BB962C8B-B14F-4D97-AF65-F5344CB8AC3E}">
        <p14:creationId xmlns:p14="http://schemas.microsoft.com/office/powerpoint/2010/main" val="40319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667069" y="294692"/>
            <a:ext cx="7772456" cy="807870"/>
          </a:xfrm>
        </p:spPr>
        <p:txBody>
          <a:bodyPr>
            <a:normAutofit fontScale="90000"/>
          </a:bodyPr>
          <a:lstStyle/>
          <a:p>
            <a:r>
              <a:rPr lang="pt-BR" dirty="0" err="1"/>
              <a:t>Particle</a:t>
            </a:r>
            <a:r>
              <a:rPr lang="pt-BR" dirty="0"/>
              <a:t> </a:t>
            </a:r>
            <a:r>
              <a:rPr lang="pt-BR" dirty="0" err="1"/>
              <a:t>Swarm</a:t>
            </a:r>
            <a:r>
              <a:rPr lang="pt-BR" dirty="0"/>
              <a:t> </a:t>
            </a:r>
            <a:r>
              <a:rPr lang="pt-BR" dirty="0" err="1"/>
              <a:t>Otimization</a:t>
            </a:r>
            <a:r>
              <a:rPr lang="pt-BR" dirty="0"/>
              <a:t> PSO</a:t>
            </a: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70564"/>
            <a:ext cx="4234295" cy="3387436"/>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064" y="3081250"/>
            <a:ext cx="4720936" cy="3776749"/>
          </a:xfrm>
          <a:prstGeom prst="rect">
            <a:avLst/>
          </a:prstGeom>
        </p:spPr>
      </p:pic>
      <p:pic>
        <p:nvPicPr>
          <p:cNvPr id="10" name="Imagem 9"/>
          <p:cNvPicPr>
            <a:picLocks noChangeAspect="1"/>
          </p:cNvPicPr>
          <p:nvPr/>
        </p:nvPicPr>
        <p:blipFill>
          <a:blip r:embed="rId4"/>
          <a:stretch>
            <a:fillRect/>
          </a:stretch>
        </p:blipFill>
        <p:spPr>
          <a:xfrm>
            <a:off x="1476851" y="1148825"/>
            <a:ext cx="9238298" cy="1923635"/>
          </a:xfrm>
          <a:prstGeom prst="rect">
            <a:avLst/>
          </a:prstGeom>
        </p:spPr>
      </p:pic>
      <p:sp>
        <p:nvSpPr>
          <p:cNvPr id="11" name="Retângulo 10"/>
          <p:cNvSpPr/>
          <p:nvPr/>
        </p:nvSpPr>
        <p:spPr>
          <a:xfrm>
            <a:off x="4536758" y="3834067"/>
            <a:ext cx="2590800" cy="2031325"/>
          </a:xfrm>
          <a:prstGeom prst="rect">
            <a:avLst/>
          </a:prstGeom>
        </p:spPr>
        <p:txBody>
          <a:bodyPr wrap="square">
            <a:spAutoFit/>
          </a:bodyPr>
          <a:lstStyle/>
          <a:p>
            <a:r>
              <a:rPr lang="pt-BR" dirty="0"/>
              <a:t> </a:t>
            </a:r>
            <a:r>
              <a:rPr lang="pt-BR" dirty="0" err="1"/>
              <a:t>Bioinspirado</a:t>
            </a:r>
            <a:r>
              <a:rPr lang="pt-BR" dirty="0"/>
              <a:t> no comportamento social de cardumes de peixes e bandos de aves na procura por alimento</a:t>
            </a:r>
          </a:p>
          <a:p>
            <a:endParaRPr lang="pt-BR" dirty="0"/>
          </a:p>
          <a:p>
            <a:endParaRPr lang="pt-BR" dirty="0"/>
          </a:p>
        </p:txBody>
      </p:sp>
      <p:sp>
        <p:nvSpPr>
          <p:cNvPr id="2" name="Retângulo 1"/>
          <p:cNvSpPr/>
          <p:nvPr/>
        </p:nvSpPr>
        <p:spPr>
          <a:xfrm>
            <a:off x="4285248" y="3244334"/>
            <a:ext cx="3621504" cy="369332"/>
          </a:xfrm>
          <a:prstGeom prst="rect">
            <a:avLst/>
          </a:prstGeom>
        </p:spPr>
        <p:txBody>
          <a:bodyPr wrap="none">
            <a:spAutoFit/>
          </a:bodyPr>
          <a:lstStyle/>
          <a:p>
            <a:r>
              <a:rPr lang="pt-BR" dirty="0">
                <a:hlinkClick r:id="rId5"/>
              </a:rPr>
              <a:t>https://pypi.org/project/pyswarms/</a:t>
            </a:r>
            <a:endParaRPr lang="pt-BR" dirty="0"/>
          </a:p>
        </p:txBody>
      </p:sp>
    </p:spTree>
    <p:extLst>
      <p:ext uri="{BB962C8B-B14F-4D97-AF65-F5344CB8AC3E}">
        <p14:creationId xmlns:p14="http://schemas.microsoft.com/office/powerpoint/2010/main" val="876587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667069" y="294692"/>
            <a:ext cx="7772456" cy="807870"/>
          </a:xfrm>
        </p:spPr>
        <p:txBody>
          <a:bodyPr>
            <a:normAutofit/>
          </a:bodyPr>
          <a:lstStyle/>
          <a:p>
            <a:r>
              <a:rPr lang="pt-BR" dirty="0"/>
              <a:t>Outros </a:t>
            </a:r>
            <a:r>
              <a:rPr lang="pt-BR" dirty="0" err="1"/>
              <a:t>bioinspirados</a:t>
            </a:r>
            <a:endParaRPr lang="pt-BR" dirty="0"/>
          </a:p>
        </p:txBody>
      </p:sp>
      <p:sp>
        <p:nvSpPr>
          <p:cNvPr id="2" name="Retângulo 1"/>
          <p:cNvSpPr/>
          <p:nvPr/>
        </p:nvSpPr>
        <p:spPr>
          <a:xfrm>
            <a:off x="182882" y="1061534"/>
            <a:ext cx="8256644" cy="5940088"/>
          </a:xfrm>
          <a:prstGeom prst="rect">
            <a:avLst/>
          </a:prstGeom>
        </p:spPr>
        <p:txBody>
          <a:bodyPr wrap="square">
            <a:spAutoFit/>
          </a:bodyPr>
          <a:lstStyle/>
          <a:p>
            <a:pPr marL="342900" indent="-342900">
              <a:buFont typeface="Arial" panose="020B0604020202020204" pitchFamily="34" charset="0"/>
              <a:buChar char="•"/>
            </a:pPr>
            <a:r>
              <a:rPr lang="pt-BR" sz="2000" b="1" dirty="0"/>
              <a:t>Algoritmo de Otimização por colônia de vagalumes – </a:t>
            </a:r>
            <a:r>
              <a:rPr lang="pt-BR" sz="2000" b="1" dirty="0" err="1"/>
              <a:t>Firefly</a:t>
            </a:r>
            <a:r>
              <a:rPr lang="pt-BR" sz="2000" b="1" dirty="0"/>
              <a:t>  FA</a:t>
            </a:r>
          </a:p>
          <a:p>
            <a:pPr marL="742950" lvl="1" indent="-285750">
              <a:buFont typeface="Arial" panose="020B0604020202020204" pitchFamily="34" charset="0"/>
              <a:buChar char="•"/>
            </a:pPr>
            <a:r>
              <a:rPr lang="pt-BR" sz="2000" dirty="0"/>
              <a:t>A intensidade do lampejo é determinado pelo valor da função objetivo a ser otimizada</a:t>
            </a:r>
          </a:p>
          <a:p>
            <a:pPr marL="742950" lvl="1" indent="-285750">
              <a:buFont typeface="Arial" panose="020B0604020202020204" pitchFamily="34" charset="0"/>
              <a:buChar char="•"/>
            </a:pPr>
            <a:endParaRPr lang="pt-BR" sz="2000" dirty="0"/>
          </a:p>
          <a:p>
            <a:pPr marL="742950" lvl="1" indent="-285750">
              <a:buFont typeface="Arial" panose="020B0604020202020204" pitchFamily="34" charset="0"/>
              <a:buChar char="•"/>
            </a:pPr>
            <a:endParaRPr lang="pt-BR" sz="2000" dirty="0"/>
          </a:p>
          <a:p>
            <a:pPr marL="742950" lvl="1" indent="-285750">
              <a:buFont typeface="Arial" panose="020B0604020202020204" pitchFamily="34" charset="0"/>
              <a:buChar char="•"/>
            </a:pPr>
            <a:endParaRPr lang="pt-BR" sz="2000" dirty="0"/>
          </a:p>
          <a:p>
            <a:pPr marL="742950" lvl="1" indent="-285750">
              <a:buFont typeface="Arial" panose="020B0604020202020204" pitchFamily="34" charset="0"/>
              <a:buChar char="•"/>
            </a:pPr>
            <a:endParaRPr lang="pt-BR" sz="2000" dirty="0"/>
          </a:p>
          <a:p>
            <a:pPr marL="742950" lvl="1" indent="-285750">
              <a:buFont typeface="Arial" panose="020B0604020202020204" pitchFamily="34" charset="0"/>
              <a:buChar char="•"/>
            </a:pPr>
            <a:endParaRPr lang="pt-BR" sz="2000" dirty="0"/>
          </a:p>
          <a:p>
            <a:pPr marL="742950" lvl="1" indent="-285750">
              <a:buFont typeface="Arial" panose="020B0604020202020204" pitchFamily="34" charset="0"/>
              <a:buChar char="•"/>
            </a:pPr>
            <a:endParaRPr lang="pt-BR" sz="2000" dirty="0"/>
          </a:p>
          <a:p>
            <a:pPr lvl="1"/>
            <a:endParaRPr lang="pt-BR" sz="2000" dirty="0"/>
          </a:p>
          <a:p>
            <a:pPr lvl="1"/>
            <a:endParaRPr lang="pt-BR" sz="2000" dirty="0"/>
          </a:p>
          <a:p>
            <a:pPr lvl="1"/>
            <a:endParaRPr lang="pt-BR" sz="2000" dirty="0"/>
          </a:p>
          <a:p>
            <a:pPr marL="342900" indent="-342900">
              <a:buFont typeface="Arial" panose="020B0604020202020204" pitchFamily="34" charset="0"/>
              <a:buChar char="•"/>
            </a:pPr>
            <a:r>
              <a:rPr lang="pt-BR" sz="2000" b="1" dirty="0"/>
              <a:t>Algoritmo de Otimização por </a:t>
            </a:r>
            <a:r>
              <a:rPr lang="pt-BR" sz="2000" b="1" dirty="0" err="1"/>
              <a:t>Colonia</a:t>
            </a:r>
            <a:r>
              <a:rPr lang="pt-BR" sz="2000" b="1" dirty="0"/>
              <a:t> de abelhas – Artificial Bee </a:t>
            </a:r>
            <a:r>
              <a:rPr lang="pt-BR" sz="2000" b="1" dirty="0" err="1"/>
              <a:t>Colony</a:t>
            </a:r>
            <a:r>
              <a:rPr lang="pt-BR" sz="2000" b="1" dirty="0"/>
              <a:t> ABC</a:t>
            </a:r>
          </a:p>
          <a:p>
            <a:pPr marL="742950" lvl="1" indent="-285750">
              <a:buFont typeface="Arial" panose="020B0604020202020204" pitchFamily="34" charset="0"/>
              <a:buChar char="•"/>
            </a:pPr>
            <a:r>
              <a:rPr lang="pt-BR" sz="2000" dirty="0"/>
              <a:t>Comportamentos de coleta de alimentos </a:t>
            </a:r>
          </a:p>
          <a:p>
            <a:pPr marL="742950" lvl="1" indent="-285750">
              <a:buFont typeface="Arial" panose="020B0604020202020204" pitchFamily="34" charset="0"/>
              <a:buChar char="•"/>
            </a:pPr>
            <a:r>
              <a:rPr lang="pt-BR" sz="2000" dirty="0"/>
              <a:t>Comportamentos de acasalamento</a:t>
            </a:r>
          </a:p>
          <a:p>
            <a:pPr marL="742950" lvl="1" indent="-285750">
              <a:buFont typeface="Arial" panose="020B0604020202020204" pitchFamily="34" charset="0"/>
              <a:buChar char="•"/>
            </a:pPr>
            <a:r>
              <a:rPr lang="pt-BR" sz="2000" dirty="0"/>
              <a:t>Comportamento de abelha-rainha</a:t>
            </a:r>
          </a:p>
          <a:p>
            <a:r>
              <a:rPr lang="pt-BR" sz="2000" dirty="0"/>
              <a:t> </a:t>
            </a:r>
          </a:p>
          <a:p>
            <a:pPr lvl="1"/>
            <a:endParaRPr lang="pt-BR" sz="2000" dirty="0"/>
          </a:p>
        </p:txBody>
      </p:sp>
      <p:pic>
        <p:nvPicPr>
          <p:cNvPr id="4" name="Imagem 3"/>
          <p:cNvPicPr>
            <a:picLocks noChangeAspect="1"/>
          </p:cNvPicPr>
          <p:nvPr/>
        </p:nvPicPr>
        <p:blipFill>
          <a:blip r:embed="rId2"/>
          <a:stretch>
            <a:fillRect/>
          </a:stretch>
        </p:blipFill>
        <p:spPr>
          <a:xfrm>
            <a:off x="8139488" y="5404875"/>
            <a:ext cx="3770948" cy="1453125"/>
          </a:xfrm>
          <a:prstGeom prst="rect">
            <a:avLst/>
          </a:prstGeom>
        </p:spPr>
      </p:pic>
      <p:pic>
        <p:nvPicPr>
          <p:cNvPr id="7" name="Imagem 6"/>
          <p:cNvPicPr>
            <a:picLocks noChangeAspect="1"/>
          </p:cNvPicPr>
          <p:nvPr/>
        </p:nvPicPr>
        <p:blipFill>
          <a:blip r:embed="rId3"/>
          <a:stretch>
            <a:fillRect/>
          </a:stretch>
        </p:blipFill>
        <p:spPr>
          <a:xfrm>
            <a:off x="182882" y="2133600"/>
            <a:ext cx="5392475" cy="1997392"/>
          </a:xfrm>
          <a:prstGeom prst="rect">
            <a:avLst/>
          </a:prstGeom>
        </p:spPr>
      </p:pic>
      <p:pic>
        <p:nvPicPr>
          <p:cNvPr id="12" name="Imagem 11"/>
          <p:cNvPicPr>
            <a:picLocks noChangeAspect="1"/>
          </p:cNvPicPr>
          <p:nvPr/>
        </p:nvPicPr>
        <p:blipFill>
          <a:blip r:embed="rId4"/>
          <a:stretch>
            <a:fillRect/>
          </a:stretch>
        </p:blipFill>
        <p:spPr>
          <a:xfrm>
            <a:off x="6216015" y="2133600"/>
            <a:ext cx="5394382" cy="1489753"/>
          </a:xfrm>
          <a:prstGeom prst="rect">
            <a:avLst/>
          </a:prstGeom>
        </p:spPr>
      </p:pic>
    </p:spTree>
    <p:extLst>
      <p:ext uri="{BB962C8B-B14F-4D97-AF65-F5344CB8AC3E}">
        <p14:creationId xmlns:p14="http://schemas.microsoft.com/office/powerpoint/2010/main" val="2209854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8107680" y="4144998"/>
            <a:ext cx="4084320" cy="2700136"/>
          </a:xfrm>
          <a:prstGeom prst="rect">
            <a:avLst/>
          </a:prstGeom>
        </p:spPr>
      </p:pic>
      <p:sp>
        <p:nvSpPr>
          <p:cNvPr id="5" name="Título 1"/>
          <p:cNvSpPr>
            <a:spLocks noGrp="1"/>
          </p:cNvSpPr>
          <p:nvPr>
            <p:ph type="title"/>
          </p:nvPr>
        </p:nvSpPr>
        <p:spPr>
          <a:xfrm>
            <a:off x="667069" y="294692"/>
            <a:ext cx="7772456" cy="807870"/>
          </a:xfrm>
        </p:spPr>
        <p:txBody>
          <a:bodyPr>
            <a:normAutofit fontScale="90000"/>
          </a:bodyPr>
          <a:lstStyle/>
          <a:p>
            <a:r>
              <a:rPr lang="pt-BR"/>
              <a:t>Outros algoritmos </a:t>
            </a:r>
            <a:r>
              <a:rPr lang="pt-BR" dirty="0" err="1"/>
              <a:t>bioinspirados</a:t>
            </a:r>
            <a:endParaRPr lang="pt-BR" dirty="0"/>
          </a:p>
        </p:txBody>
      </p:sp>
      <p:sp>
        <p:nvSpPr>
          <p:cNvPr id="2" name="Retângulo 1"/>
          <p:cNvSpPr/>
          <p:nvPr/>
        </p:nvSpPr>
        <p:spPr>
          <a:xfrm>
            <a:off x="182882" y="1061534"/>
            <a:ext cx="8256644" cy="5324535"/>
          </a:xfrm>
          <a:prstGeom prst="rect">
            <a:avLst/>
          </a:prstGeom>
        </p:spPr>
        <p:txBody>
          <a:bodyPr wrap="square">
            <a:spAutoFit/>
          </a:bodyPr>
          <a:lstStyle/>
          <a:p>
            <a:pPr marL="342900" indent="-342900">
              <a:buFont typeface="Arial" panose="020B0604020202020204" pitchFamily="34" charset="0"/>
              <a:buChar char="•"/>
            </a:pPr>
            <a:endParaRPr lang="pt-BR" sz="2000" dirty="0"/>
          </a:p>
          <a:p>
            <a:pPr marL="342900" indent="-342900">
              <a:buFont typeface="Arial" panose="020B0604020202020204" pitchFamily="34" charset="0"/>
              <a:buChar char="•"/>
            </a:pPr>
            <a:endParaRPr lang="pt-BR" sz="2000" dirty="0"/>
          </a:p>
          <a:p>
            <a:pPr marL="342900" indent="-342900">
              <a:buFont typeface="Arial" panose="020B0604020202020204" pitchFamily="34" charset="0"/>
              <a:buChar char="•"/>
            </a:pPr>
            <a:r>
              <a:rPr lang="pt-BR" sz="2000" b="1" dirty="0"/>
              <a:t>Otimização por colônia de formigas </a:t>
            </a:r>
            <a:r>
              <a:rPr lang="pt-BR" sz="2000" b="1" dirty="0" err="1"/>
              <a:t>Ant</a:t>
            </a:r>
            <a:r>
              <a:rPr lang="pt-BR" sz="2000" b="1" dirty="0"/>
              <a:t> </a:t>
            </a:r>
            <a:r>
              <a:rPr lang="pt-BR" sz="2000" b="1" dirty="0" err="1"/>
              <a:t>Colocy</a:t>
            </a:r>
            <a:r>
              <a:rPr lang="pt-BR" sz="2000" b="1" dirty="0"/>
              <a:t> </a:t>
            </a:r>
            <a:r>
              <a:rPr lang="pt-BR" sz="2000" b="1" dirty="0" err="1"/>
              <a:t>Optimization</a:t>
            </a:r>
            <a:r>
              <a:rPr lang="pt-BR" sz="2000" b="1" dirty="0"/>
              <a:t> ACO</a:t>
            </a:r>
          </a:p>
          <a:p>
            <a:pPr marL="800100" lvl="1" indent="-342900">
              <a:buFont typeface="Arial" panose="020B0604020202020204" pitchFamily="34" charset="0"/>
              <a:buChar char="•"/>
            </a:pPr>
            <a:r>
              <a:rPr lang="pt-BR" sz="2000" dirty="0"/>
              <a:t> O caminho mais curto é achado via trilhas de </a:t>
            </a:r>
            <a:r>
              <a:rPr lang="pt-BR" sz="2000" dirty="0" err="1"/>
              <a:t>feromônios</a:t>
            </a:r>
            <a:r>
              <a:rPr lang="pt-BR" sz="2000" dirty="0"/>
              <a:t>. </a:t>
            </a:r>
          </a:p>
          <a:p>
            <a:pPr marL="800100" lvl="1" indent="-342900">
              <a:buFont typeface="Arial" panose="020B0604020202020204" pitchFamily="34" charset="0"/>
              <a:buChar char="•"/>
            </a:pPr>
            <a:r>
              <a:rPr lang="pt-BR" sz="2000" dirty="0"/>
              <a:t>Busca do caminho ótimo utilizando o conhecimento baseado em grafos simulando o comportamento das formigas na busca do melhor caminho entre a fonte de alimento e a colônia</a:t>
            </a:r>
          </a:p>
          <a:p>
            <a:pPr marL="800100" lvl="1" indent="-342900">
              <a:buFont typeface="Arial" panose="020B0604020202020204" pitchFamily="34" charset="0"/>
              <a:buChar char="•"/>
            </a:pPr>
            <a:endParaRPr lang="pt-BR" sz="2000" dirty="0"/>
          </a:p>
          <a:p>
            <a:pPr marL="800100" lvl="1" indent="-342900">
              <a:buFont typeface="Arial" panose="020B0604020202020204" pitchFamily="34" charset="0"/>
              <a:buChar char="•"/>
            </a:pPr>
            <a:endParaRPr lang="pt-BR" sz="2000" dirty="0"/>
          </a:p>
          <a:p>
            <a:pPr marL="800100" lvl="1" indent="-342900">
              <a:buFont typeface="Arial" panose="020B0604020202020204" pitchFamily="34" charset="0"/>
              <a:buChar char="•"/>
            </a:pPr>
            <a:endParaRPr lang="pt-BR" sz="2000" dirty="0"/>
          </a:p>
          <a:p>
            <a:pPr lvl="1"/>
            <a:endParaRPr lang="pt-BR" sz="2000" dirty="0"/>
          </a:p>
          <a:p>
            <a:pPr marL="800100" lvl="1" indent="-342900">
              <a:buFont typeface="Arial" panose="020B0604020202020204" pitchFamily="34" charset="0"/>
              <a:buChar char="•"/>
            </a:pPr>
            <a:endParaRPr lang="pt-BR" sz="2000" dirty="0"/>
          </a:p>
          <a:p>
            <a:pPr marL="800100" lvl="1" indent="-342900">
              <a:buFont typeface="Arial" panose="020B0604020202020204" pitchFamily="34" charset="0"/>
              <a:buChar char="•"/>
            </a:pPr>
            <a:endParaRPr lang="pt-BR" sz="2000" dirty="0"/>
          </a:p>
          <a:p>
            <a:pPr marL="342900" indent="-342900">
              <a:buFont typeface="Arial" panose="020B0604020202020204" pitchFamily="34" charset="0"/>
              <a:buChar char="•"/>
            </a:pPr>
            <a:r>
              <a:rPr lang="pt-BR" sz="2000" b="1" dirty="0"/>
              <a:t>WHALE OPTIMIZATION ALGORITHM (WOA) </a:t>
            </a:r>
          </a:p>
          <a:p>
            <a:pPr marL="800100" lvl="1" indent="-342900">
              <a:buFont typeface="Arial" panose="020B0604020202020204" pitchFamily="34" charset="0"/>
              <a:buChar char="•"/>
            </a:pPr>
            <a:r>
              <a:rPr lang="pt-BR" sz="2000" dirty="0"/>
              <a:t>Comportamento de alimentação de baleias </a:t>
            </a:r>
            <a:r>
              <a:rPr lang="pt-BR" sz="2000" dirty="0" err="1"/>
              <a:t>jubarte</a:t>
            </a:r>
            <a:r>
              <a:rPr lang="pt-BR" sz="2000" dirty="0"/>
              <a:t> com bolhas de rede </a:t>
            </a:r>
          </a:p>
        </p:txBody>
      </p:sp>
      <p:pic>
        <p:nvPicPr>
          <p:cNvPr id="6" name="Imagem 5"/>
          <p:cNvPicPr>
            <a:picLocks noChangeAspect="1"/>
          </p:cNvPicPr>
          <p:nvPr/>
        </p:nvPicPr>
        <p:blipFill>
          <a:blip r:embed="rId3"/>
          <a:stretch>
            <a:fillRect/>
          </a:stretch>
        </p:blipFill>
        <p:spPr>
          <a:xfrm>
            <a:off x="8107680" y="559060"/>
            <a:ext cx="4084320" cy="3451130"/>
          </a:xfrm>
          <a:prstGeom prst="rect">
            <a:avLst/>
          </a:prstGeom>
        </p:spPr>
      </p:pic>
    </p:spTree>
    <p:extLst>
      <p:ext uri="{BB962C8B-B14F-4D97-AF65-F5344CB8AC3E}">
        <p14:creationId xmlns:p14="http://schemas.microsoft.com/office/powerpoint/2010/main" val="3112249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667069" y="294692"/>
            <a:ext cx="7772456" cy="807870"/>
          </a:xfrm>
        </p:spPr>
        <p:txBody>
          <a:bodyPr>
            <a:normAutofit/>
          </a:bodyPr>
          <a:lstStyle/>
          <a:p>
            <a:r>
              <a:rPr lang="pt-BR" dirty="0"/>
              <a:t>Inteligência coletiva</a:t>
            </a:r>
          </a:p>
        </p:txBody>
      </p:sp>
      <p:pic>
        <p:nvPicPr>
          <p:cNvPr id="4" name="Imagem 3"/>
          <p:cNvPicPr>
            <a:picLocks noChangeAspect="1"/>
          </p:cNvPicPr>
          <p:nvPr/>
        </p:nvPicPr>
        <p:blipFill>
          <a:blip r:embed="rId2"/>
          <a:stretch>
            <a:fillRect/>
          </a:stretch>
        </p:blipFill>
        <p:spPr>
          <a:xfrm>
            <a:off x="142875" y="1102562"/>
            <a:ext cx="12049125" cy="5686425"/>
          </a:xfrm>
          <a:prstGeom prst="rect">
            <a:avLst/>
          </a:prstGeom>
        </p:spPr>
      </p:pic>
    </p:spTree>
    <p:extLst>
      <p:ext uri="{BB962C8B-B14F-4D97-AF65-F5344CB8AC3E}">
        <p14:creationId xmlns:p14="http://schemas.microsoft.com/office/powerpoint/2010/main" val="27292500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667069" y="294692"/>
            <a:ext cx="7772456" cy="807870"/>
          </a:xfrm>
        </p:spPr>
        <p:txBody>
          <a:bodyPr>
            <a:normAutofit/>
          </a:bodyPr>
          <a:lstStyle/>
          <a:p>
            <a:r>
              <a:rPr lang="pt-BR" dirty="0"/>
              <a:t>Inteligência coletiva</a:t>
            </a:r>
          </a:p>
        </p:txBody>
      </p:sp>
      <p:pic>
        <p:nvPicPr>
          <p:cNvPr id="2" name="Imagem 1"/>
          <p:cNvPicPr>
            <a:picLocks noChangeAspect="1"/>
          </p:cNvPicPr>
          <p:nvPr/>
        </p:nvPicPr>
        <p:blipFill>
          <a:blip r:embed="rId2"/>
          <a:stretch>
            <a:fillRect/>
          </a:stretch>
        </p:blipFill>
        <p:spPr>
          <a:xfrm>
            <a:off x="0" y="863571"/>
            <a:ext cx="12011427" cy="5069638"/>
          </a:xfrm>
          <a:prstGeom prst="rect">
            <a:avLst/>
          </a:prstGeom>
        </p:spPr>
      </p:pic>
      <p:sp>
        <p:nvSpPr>
          <p:cNvPr id="3" name="Retângulo 2"/>
          <p:cNvSpPr/>
          <p:nvPr/>
        </p:nvSpPr>
        <p:spPr>
          <a:xfrm>
            <a:off x="4294910" y="6009423"/>
            <a:ext cx="3300845" cy="923330"/>
          </a:xfrm>
          <a:prstGeom prst="rect">
            <a:avLst/>
          </a:prstGeom>
        </p:spPr>
        <p:txBody>
          <a:bodyPr wrap="square">
            <a:spAutoFit/>
          </a:bodyPr>
          <a:lstStyle/>
          <a:p>
            <a:r>
              <a:rPr lang="pt-BR" dirty="0" err="1"/>
              <a:t>An</a:t>
            </a:r>
            <a:r>
              <a:rPr lang="pt-BR" dirty="0"/>
              <a:t> </a:t>
            </a:r>
            <a:r>
              <a:rPr lang="pt-BR" dirty="0" err="1"/>
              <a:t>Intrusion</a:t>
            </a:r>
            <a:r>
              <a:rPr lang="pt-BR" dirty="0"/>
              <a:t> </a:t>
            </a:r>
            <a:r>
              <a:rPr lang="pt-BR" dirty="0" err="1"/>
              <a:t>Detection</a:t>
            </a:r>
            <a:r>
              <a:rPr lang="pt-BR" dirty="0"/>
              <a:t> </a:t>
            </a:r>
            <a:r>
              <a:rPr lang="pt-BR" dirty="0" err="1"/>
              <a:t>Method</a:t>
            </a:r>
            <a:r>
              <a:rPr lang="pt-BR" dirty="0"/>
              <a:t> </a:t>
            </a:r>
            <a:r>
              <a:rPr lang="pt-BR" dirty="0" err="1"/>
              <a:t>Based</a:t>
            </a:r>
            <a:r>
              <a:rPr lang="pt-BR" dirty="0"/>
              <a:t> </a:t>
            </a:r>
            <a:r>
              <a:rPr lang="pt-BR" dirty="0" err="1"/>
              <a:t>on</a:t>
            </a:r>
            <a:r>
              <a:rPr lang="pt-BR" dirty="0"/>
              <a:t> </a:t>
            </a:r>
            <a:r>
              <a:rPr lang="pt-BR" dirty="0" err="1"/>
              <a:t>Shuffle</a:t>
            </a:r>
            <a:r>
              <a:rPr lang="pt-BR" dirty="0"/>
              <a:t> </a:t>
            </a:r>
            <a:r>
              <a:rPr lang="pt-BR" dirty="0" err="1"/>
              <a:t>Frog</a:t>
            </a:r>
            <a:r>
              <a:rPr lang="pt-BR" dirty="0"/>
              <a:t> </a:t>
            </a:r>
            <a:r>
              <a:rPr lang="pt-BR" dirty="0" err="1"/>
              <a:t>Leaping</a:t>
            </a:r>
            <a:endParaRPr lang="pt-BR" dirty="0"/>
          </a:p>
        </p:txBody>
      </p:sp>
      <p:pic>
        <p:nvPicPr>
          <p:cNvPr id="6" name="Imagem 5"/>
          <p:cNvPicPr>
            <a:picLocks noChangeAspect="1"/>
          </p:cNvPicPr>
          <p:nvPr/>
        </p:nvPicPr>
        <p:blipFill>
          <a:blip r:embed="rId2"/>
          <a:stretch>
            <a:fillRect/>
          </a:stretch>
        </p:blipFill>
        <p:spPr>
          <a:xfrm>
            <a:off x="0" y="927611"/>
            <a:ext cx="12011427" cy="5069638"/>
          </a:xfrm>
          <a:prstGeom prst="rect">
            <a:avLst/>
          </a:prstGeom>
        </p:spPr>
      </p:pic>
    </p:spTree>
    <p:extLst>
      <p:ext uri="{BB962C8B-B14F-4D97-AF65-F5344CB8AC3E}">
        <p14:creationId xmlns:p14="http://schemas.microsoft.com/office/powerpoint/2010/main" val="19669772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249382" y="294692"/>
            <a:ext cx="11689773" cy="807870"/>
          </a:xfrm>
        </p:spPr>
        <p:txBody>
          <a:bodyPr>
            <a:normAutofit fontScale="90000"/>
          </a:bodyPr>
          <a:lstStyle/>
          <a:p>
            <a:r>
              <a:rPr lang="pt-BR" dirty="0"/>
              <a:t>Como aplicar inteligência coletiva na computação</a:t>
            </a:r>
          </a:p>
        </p:txBody>
      </p:sp>
      <p:pic>
        <p:nvPicPr>
          <p:cNvPr id="3" name="Imagem 2"/>
          <p:cNvPicPr>
            <a:picLocks noChangeAspect="1"/>
          </p:cNvPicPr>
          <p:nvPr/>
        </p:nvPicPr>
        <p:blipFill>
          <a:blip r:embed="rId2"/>
          <a:stretch>
            <a:fillRect/>
          </a:stretch>
        </p:blipFill>
        <p:spPr>
          <a:xfrm>
            <a:off x="0" y="1583748"/>
            <a:ext cx="12077700" cy="4895850"/>
          </a:xfrm>
          <a:prstGeom prst="rect">
            <a:avLst/>
          </a:prstGeom>
        </p:spPr>
      </p:pic>
    </p:spTree>
    <p:extLst>
      <p:ext uri="{BB962C8B-B14F-4D97-AF65-F5344CB8AC3E}">
        <p14:creationId xmlns:p14="http://schemas.microsoft.com/office/powerpoint/2010/main" val="24746424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05945" y="998971"/>
            <a:ext cx="6186055" cy="1325563"/>
          </a:xfrm>
        </p:spPr>
        <p:txBody>
          <a:bodyPr>
            <a:normAutofit fontScale="90000"/>
          </a:bodyPr>
          <a:lstStyle/>
          <a:p>
            <a:r>
              <a:rPr lang="pt-BR" dirty="0"/>
              <a:t>Taxonomia dos algoritmos de otimização segundo métodos de solução </a:t>
            </a:r>
          </a:p>
        </p:txBody>
      </p:sp>
      <p:pic>
        <p:nvPicPr>
          <p:cNvPr id="4" name="Espaço Reservado para Conteúdo 3"/>
          <p:cNvPicPr>
            <a:picLocks noGrp="1" noChangeAspect="1"/>
          </p:cNvPicPr>
          <p:nvPr>
            <p:ph idx="1"/>
          </p:nvPr>
        </p:nvPicPr>
        <p:blipFill>
          <a:blip r:embed="rId2"/>
          <a:stretch>
            <a:fillRect/>
          </a:stretch>
        </p:blipFill>
        <p:spPr>
          <a:xfrm>
            <a:off x="316619" y="269273"/>
            <a:ext cx="5689326" cy="6588727"/>
          </a:xfrm>
          <a:prstGeom prst="rect">
            <a:avLst/>
          </a:prstGeom>
        </p:spPr>
      </p:pic>
    </p:spTree>
    <p:extLst>
      <p:ext uri="{BB962C8B-B14F-4D97-AF65-F5344CB8AC3E}">
        <p14:creationId xmlns:p14="http://schemas.microsoft.com/office/powerpoint/2010/main" val="16781560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987109" y="706172"/>
            <a:ext cx="7772456" cy="807870"/>
          </a:xfrm>
        </p:spPr>
        <p:txBody>
          <a:bodyPr>
            <a:normAutofit fontScale="90000"/>
          </a:bodyPr>
          <a:lstStyle/>
          <a:p>
            <a:r>
              <a:rPr lang="pt-BR" dirty="0"/>
              <a:t>Otimização de </a:t>
            </a:r>
            <a:r>
              <a:rPr lang="pt-BR" dirty="0" err="1"/>
              <a:t>hiperparâmetros</a:t>
            </a:r>
            <a:endParaRPr lang="pt-BR" dirty="0"/>
          </a:p>
        </p:txBody>
      </p:sp>
      <p:pic>
        <p:nvPicPr>
          <p:cNvPr id="2052" name="Picture 4" descr="Particle swarm optimization for hyper-parameter selection in deep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74" y="1516459"/>
            <a:ext cx="8546465" cy="534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012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 Matriz de confusão</a:t>
            </a:r>
          </a:p>
        </p:txBody>
      </p:sp>
      <p:sp>
        <p:nvSpPr>
          <p:cNvPr id="3" name="Espaço Reservado para Conteúdo 2"/>
          <p:cNvSpPr>
            <a:spLocks noGrp="1"/>
          </p:cNvSpPr>
          <p:nvPr>
            <p:ph idx="1"/>
          </p:nvPr>
        </p:nvSpPr>
        <p:spPr>
          <a:xfrm>
            <a:off x="827809" y="1815234"/>
            <a:ext cx="10515600" cy="4351338"/>
          </a:xfrm>
        </p:spPr>
        <p:txBody>
          <a:bodyPr>
            <a:normAutofit/>
          </a:bodyPr>
          <a:lstStyle/>
          <a:p>
            <a:r>
              <a:rPr lang="pt-BR" sz="2400" dirty="0">
                <a:latin typeface="Arial (Títulos)"/>
              </a:rPr>
              <a:t>A matriz de confusão (</a:t>
            </a:r>
            <a:r>
              <a:rPr lang="pt-BR" sz="2400" dirty="0" err="1">
                <a:latin typeface="Arial (Títulos)"/>
              </a:rPr>
              <a:t>confusion</a:t>
            </a:r>
            <a:r>
              <a:rPr lang="pt-BR" sz="2400" dirty="0">
                <a:latin typeface="Arial (Títulos)"/>
              </a:rPr>
              <a:t> </a:t>
            </a:r>
            <a:r>
              <a:rPr lang="pt-BR" sz="2400" dirty="0" err="1">
                <a:latin typeface="Arial (Títulos)"/>
              </a:rPr>
              <a:t>matrix</a:t>
            </a:r>
            <a:r>
              <a:rPr lang="pt-BR" sz="2400" dirty="0">
                <a:latin typeface="Arial (Títulos)"/>
              </a:rPr>
              <a:t>) é usada para termos uma cenário mais completa quando estamos avaliando o desempenho de um modelo. Uma matriz de confusão é uma tabela que indica os erros e acertos do seu modelo, comparando com o resultado esperado (ou etiquetas/</a:t>
            </a:r>
            <a:r>
              <a:rPr lang="pt-BR" sz="2400" dirty="0" err="1">
                <a:latin typeface="Arial (Títulos)"/>
              </a:rPr>
              <a:t>labels</a:t>
            </a:r>
            <a:r>
              <a:rPr lang="pt-BR" sz="2400" dirty="0">
                <a:latin typeface="Arial (Títulos)"/>
              </a:rPr>
              <a:t>).</a:t>
            </a:r>
          </a:p>
          <a:p>
            <a:r>
              <a:rPr lang="pt-BR" sz="2400" dirty="0">
                <a:latin typeface="Arial (Títulos)"/>
              </a:rPr>
              <a:t>Verdadeiro positivo e falso positivo</a:t>
            </a:r>
          </a:p>
          <a:p>
            <a:endParaRPr lang="pt-BR" sz="2400" dirty="0">
              <a:latin typeface="Arial (Títulos)"/>
            </a:endParaRPr>
          </a:p>
          <a:p>
            <a:pPr marL="0" indent="0">
              <a:buNone/>
            </a:pPr>
            <a:endParaRPr lang="pt-BR" sz="2400" dirty="0">
              <a:latin typeface="Arial (Títulos)"/>
            </a:endParaRPr>
          </a:p>
        </p:txBody>
      </p:sp>
      <p:pic>
        <p:nvPicPr>
          <p:cNvPr id="7" name="Imagem 6"/>
          <p:cNvPicPr>
            <a:picLocks noChangeAspect="1"/>
          </p:cNvPicPr>
          <p:nvPr/>
        </p:nvPicPr>
        <p:blipFill>
          <a:blip r:embed="rId2"/>
          <a:stretch>
            <a:fillRect/>
          </a:stretch>
        </p:blipFill>
        <p:spPr>
          <a:xfrm>
            <a:off x="2481040" y="3844777"/>
            <a:ext cx="6677025" cy="2762250"/>
          </a:xfrm>
          <a:prstGeom prst="rect">
            <a:avLst/>
          </a:prstGeom>
        </p:spPr>
      </p:pic>
    </p:spTree>
    <p:extLst>
      <p:ext uri="{BB962C8B-B14F-4D97-AF65-F5344CB8AC3E}">
        <p14:creationId xmlns:p14="http://schemas.microsoft.com/office/powerpoint/2010/main" val="3041850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Espaço Reservado para Conteúdo 2"/>
          <p:cNvSpPr>
            <a:spLocks noGrp="1"/>
          </p:cNvSpPr>
          <p:nvPr>
            <p:ph idx="1"/>
          </p:nvPr>
        </p:nvSpPr>
        <p:spPr/>
        <p:txBody>
          <a:bodyPr>
            <a:normAutofit fontScale="92500" lnSpcReduction="20000"/>
          </a:bodyPr>
          <a:lstStyle/>
          <a:p>
            <a:r>
              <a:rPr lang="pt-BR" dirty="0">
                <a:latin typeface="Arial (Títulos)"/>
              </a:rPr>
              <a:t>Precisão</a:t>
            </a:r>
          </a:p>
          <a:p>
            <a:r>
              <a:rPr lang="pt-BR" dirty="0">
                <a:latin typeface="Arial (Títulos)"/>
              </a:rPr>
              <a:t>Recall</a:t>
            </a:r>
          </a:p>
          <a:p>
            <a:r>
              <a:rPr lang="pt-BR" dirty="0">
                <a:latin typeface="Arial (Títulos)"/>
              </a:rPr>
              <a:t>Acurácia</a:t>
            </a:r>
          </a:p>
          <a:p>
            <a:r>
              <a:rPr lang="pt-BR" dirty="0">
                <a:latin typeface="Arial (Títulos)"/>
              </a:rPr>
              <a:t>Especificidade</a:t>
            </a:r>
          </a:p>
          <a:p>
            <a:r>
              <a:rPr lang="pt-BR" dirty="0">
                <a:latin typeface="Arial (Títulos)"/>
              </a:rPr>
              <a:t>F1 Score</a:t>
            </a:r>
          </a:p>
          <a:p>
            <a:r>
              <a:rPr lang="pt-BR" dirty="0">
                <a:latin typeface="Arial (Títulos)"/>
              </a:rPr>
              <a:t>Suporte</a:t>
            </a:r>
          </a:p>
          <a:p>
            <a:r>
              <a:rPr lang="pt-BR" dirty="0">
                <a:latin typeface="Arial (Títulos)"/>
              </a:rPr>
              <a:t>Confiança</a:t>
            </a:r>
          </a:p>
          <a:p>
            <a:r>
              <a:rPr lang="pt-BR" dirty="0">
                <a:latin typeface="Arial (Títulos)"/>
              </a:rPr>
              <a:t>Raiz do Erro Quadrático Médio (RMSE)</a:t>
            </a:r>
          </a:p>
          <a:p>
            <a:r>
              <a:rPr lang="pt-BR" dirty="0">
                <a:latin typeface="Arial (Títulos)"/>
              </a:rPr>
              <a:t>Erro médio quadrático</a:t>
            </a:r>
          </a:p>
          <a:p>
            <a:r>
              <a:rPr lang="pt-BR" dirty="0">
                <a:latin typeface="Arial (Títulos)"/>
              </a:rPr>
              <a:t>Erro médio absoluto (MAE)</a:t>
            </a:r>
          </a:p>
          <a:p>
            <a:endParaRPr lang="pt-BR" u="sng" dirty="0">
              <a:latin typeface="Arial (Títulos)"/>
            </a:endParaRPr>
          </a:p>
          <a:p>
            <a:endParaRPr lang="pt-BR" dirty="0">
              <a:latin typeface="Arial (Títulos)"/>
            </a:endParaRPr>
          </a:p>
        </p:txBody>
      </p:sp>
    </p:spTree>
    <p:extLst>
      <p:ext uri="{BB962C8B-B14F-4D97-AF65-F5344CB8AC3E}">
        <p14:creationId xmlns:p14="http://schemas.microsoft.com/office/powerpoint/2010/main" val="390558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Conceitos </a:t>
            </a:r>
          </a:p>
        </p:txBody>
      </p:sp>
      <p:sp>
        <p:nvSpPr>
          <p:cNvPr id="3" name="Espaço Reservado para Conteúdo 2"/>
          <p:cNvSpPr>
            <a:spLocks noGrp="1"/>
          </p:cNvSpPr>
          <p:nvPr>
            <p:ph idx="1"/>
          </p:nvPr>
        </p:nvSpPr>
        <p:spPr/>
        <p:txBody>
          <a:bodyPr/>
          <a:lstStyle/>
          <a:p>
            <a:endParaRPr lang="pt-BR"/>
          </a:p>
        </p:txBody>
      </p:sp>
      <p:pic>
        <p:nvPicPr>
          <p:cNvPr id="5" name="Imagem 4"/>
          <p:cNvPicPr>
            <a:picLocks noChangeAspect="1"/>
          </p:cNvPicPr>
          <p:nvPr/>
        </p:nvPicPr>
        <p:blipFill>
          <a:blip r:embed="rId2"/>
          <a:stretch>
            <a:fillRect/>
          </a:stretch>
        </p:blipFill>
        <p:spPr>
          <a:xfrm>
            <a:off x="754380" y="1690688"/>
            <a:ext cx="10439400" cy="4838700"/>
          </a:xfrm>
          <a:prstGeom prst="rect">
            <a:avLst/>
          </a:prstGeom>
        </p:spPr>
      </p:pic>
    </p:spTree>
    <p:extLst>
      <p:ext uri="{BB962C8B-B14F-4D97-AF65-F5344CB8AC3E}">
        <p14:creationId xmlns:p14="http://schemas.microsoft.com/office/powerpoint/2010/main" val="3818974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06085" y="1556900"/>
            <a:ext cx="11779829" cy="5016758"/>
          </a:xfrm>
          <a:prstGeom prst="rect">
            <a:avLst/>
          </a:prstGeom>
        </p:spPr>
        <p:txBody>
          <a:bodyPr wrap="square">
            <a:spAutoFit/>
          </a:bodyPr>
          <a:lstStyle/>
          <a:p>
            <a:r>
              <a:rPr lang="pt-BR" sz="2000" dirty="0">
                <a:latin typeface="Arial (Títulos)"/>
              </a:rPr>
              <a:t>Precisão = </a:t>
            </a:r>
            <a:r>
              <a:rPr lang="pt-BR" sz="2000" b="1" dirty="0">
                <a:latin typeface="Arial (Títulos)"/>
              </a:rPr>
              <a:t>TP / (TP + FP) </a:t>
            </a:r>
            <a:r>
              <a:rPr lang="pt-BR" sz="2000" dirty="0">
                <a:latin typeface="Arial (Títulos)"/>
              </a:rPr>
              <a:t>Entre todos que acho verdadeiro realmente achei tantos verdadeiros. Quão precisas são as predições positivas. Dentre todas as classificações de classe Positivo que o modelo fez, quantas estão corretas;</a:t>
            </a:r>
          </a:p>
          <a:p>
            <a:endParaRPr lang="pt-BR" sz="2000" dirty="0">
              <a:latin typeface="Arial (Títulos)"/>
            </a:endParaRPr>
          </a:p>
          <a:p>
            <a:r>
              <a:rPr lang="pt-BR" sz="2000" dirty="0">
                <a:latin typeface="Arial (Títulos)"/>
              </a:rPr>
              <a:t>Recall = </a:t>
            </a:r>
            <a:r>
              <a:rPr lang="pt-BR" sz="2000" dirty="0" err="1">
                <a:latin typeface="Arial (Títulos)"/>
              </a:rPr>
              <a:t>Revocação</a:t>
            </a:r>
            <a:r>
              <a:rPr lang="pt-BR" sz="2000" dirty="0">
                <a:latin typeface="Arial (Títulos)"/>
              </a:rPr>
              <a:t>/Sensibilidade = </a:t>
            </a:r>
            <a:r>
              <a:rPr lang="pt-BR" sz="2000" b="1" dirty="0">
                <a:latin typeface="Arial (Títulos)"/>
              </a:rPr>
              <a:t>TP / (TP + FN)</a:t>
            </a:r>
            <a:r>
              <a:rPr lang="pt-BR" sz="2000" dirty="0">
                <a:latin typeface="Arial (Títulos)"/>
              </a:rPr>
              <a:t> Entre todos verdadeiros achei tantos corretos. Cobertura da amostra positiva real. Dentre todas as situações de classe Positivo como valor esperado, quantas estão corretas.</a:t>
            </a:r>
          </a:p>
          <a:p>
            <a:endParaRPr lang="pt-BR" sz="2000" dirty="0">
              <a:latin typeface="Arial (Títulos)"/>
            </a:endParaRPr>
          </a:p>
          <a:p>
            <a:r>
              <a:rPr lang="pt-BR" sz="2000" dirty="0" err="1">
                <a:latin typeface="Arial (Títulos)"/>
              </a:rPr>
              <a:t>Specificity</a:t>
            </a:r>
            <a:r>
              <a:rPr lang="pt-BR" sz="2000" dirty="0">
                <a:latin typeface="Arial (Títulos)"/>
              </a:rPr>
              <a:t> Especificidade = </a:t>
            </a:r>
            <a:r>
              <a:rPr lang="pt-BR" sz="2000" b="1" dirty="0">
                <a:latin typeface="Arial (Títulos)"/>
              </a:rPr>
              <a:t>TN / (TN + FP). </a:t>
            </a:r>
            <a:r>
              <a:rPr lang="pt-BR" sz="2000" dirty="0">
                <a:latin typeface="Arial (Títulos)"/>
              </a:rPr>
              <a:t>Cobertura da amostra negativa real</a:t>
            </a:r>
          </a:p>
          <a:p>
            <a:endParaRPr lang="pt-BR" sz="2000" dirty="0">
              <a:latin typeface="Arial (Títulos)"/>
            </a:endParaRPr>
          </a:p>
          <a:p>
            <a:r>
              <a:rPr lang="pt-BR" sz="2000" dirty="0">
                <a:latin typeface="Arial (Títulos)"/>
              </a:rPr>
              <a:t>Acurácia = </a:t>
            </a:r>
            <a:r>
              <a:rPr lang="pt-BR" sz="2000" b="1" dirty="0">
                <a:latin typeface="Arial (Títulos)"/>
              </a:rPr>
              <a:t>(TP + TN) / (P + N)</a:t>
            </a:r>
            <a:r>
              <a:rPr lang="pt-BR" sz="2000" dirty="0">
                <a:latin typeface="Arial (Títulos)"/>
              </a:rPr>
              <a:t>. Entre todos exemplos que achei positivo/correto achei tantos negativos. Desempenho geral do modelo. Dentre todas as classificações, quantas o modelo classificou corretamente;</a:t>
            </a:r>
          </a:p>
          <a:p>
            <a:endParaRPr lang="pt-BR" sz="2000" u="sng" dirty="0">
              <a:latin typeface="Arial (Títulos)"/>
            </a:endParaRPr>
          </a:p>
          <a:p>
            <a:r>
              <a:rPr lang="pt-BR" sz="2000" dirty="0">
                <a:latin typeface="Arial (Títulos)"/>
              </a:rPr>
              <a:t>F1 Score = 2 / (recall^(-1) + </a:t>
            </a:r>
            <a:r>
              <a:rPr lang="pt-BR" sz="2000" dirty="0" err="1">
                <a:latin typeface="Arial (Títulos)"/>
              </a:rPr>
              <a:t>precisao</a:t>
            </a:r>
            <a:r>
              <a:rPr lang="pt-BR" sz="2000" dirty="0">
                <a:latin typeface="Arial (Títulos)"/>
              </a:rPr>
              <a:t>^(-1)) = 2 * (</a:t>
            </a:r>
            <a:r>
              <a:rPr lang="pt-BR" sz="2000" dirty="0" err="1">
                <a:latin typeface="Arial (Títulos)"/>
              </a:rPr>
              <a:t>precisao</a:t>
            </a:r>
            <a:r>
              <a:rPr lang="pt-BR" sz="2000" dirty="0">
                <a:latin typeface="Arial (Títulos)"/>
              </a:rPr>
              <a:t>*recall)/(</a:t>
            </a:r>
            <a:r>
              <a:rPr lang="pt-BR" sz="2000" dirty="0" err="1">
                <a:latin typeface="Arial (Títulos)"/>
              </a:rPr>
              <a:t>precisao+recall</a:t>
            </a:r>
            <a:r>
              <a:rPr lang="pt-BR" sz="2000" dirty="0">
                <a:latin typeface="Arial (Títulos)"/>
              </a:rPr>
              <a:t>) = </a:t>
            </a:r>
            <a:r>
              <a:rPr lang="pt-BR" sz="2000" b="1" dirty="0">
                <a:latin typeface="Arial (Títulos)"/>
              </a:rPr>
              <a:t>2TP/(2TP+FP+FN)</a:t>
            </a:r>
          </a:p>
          <a:p>
            <a:r>
              <a:rPr lang="pt-BR" sz="2000" dirty="0">
                <a:latin typeface="Arial (Títulos)"/>
              </a:rPr>
              <a:t>Métrica híbrida útil para classes desequilibradas</a:t>
            </a:r>
          </a:p>
        </p:txBody>
      </p:sp>
    </p:spTree>
    <p:extLst>
      <p:ext uri="{BB962C8B-B14F-4D97-AF65-F5344CB8AC3E}">
        <p14:creationId xmlns:p14="http://schemas.microsoft.com/office/powerpoint/2010/main" val="741655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06085" y="1595021"/>
            <a:ext cx="11779829" cy="5262979"/>
          </a:xfrm>
          <a:prstGeom prst="rect">
            <a:avLst/>
          </a:prstGeom>
        </p:spPr>
        <p:txBody>
          <a:bodyPr wrap="square">
            <a:spAutoFit/>
          </a:bodyPr>
          <a:lstStyle/>
          <a:p>
            <a:r>
              <a:rPr lang="pt-BR" sz="1600" dirty="0">
                <a:latin typeface="+mj-lt"/>
              </a:rPr>
              <a:t>A </a:t>
            </a:r>
            <a:r>
              <a:rPr lang="pt-BR" sz="1600" b="1" dirty="0">
                <a:latin typeface="+mj-lt"/>
              </a:rPr>
              <a:t>acurácia </a:t>
            </a:r>
            <a:r>
              <a:rPr lang="pt-BR" sz="1600" dirty="0">
                <a:latin typeface="+mj-lt"/>
              </a:rPr>
              <a:t>é uma boa indicação geral de como o modelo </a:t>
            </a:r>
            <a:r>
              <a:rPr lang="pt-BR" sz="1600" dirty="0" err="1">
                <a:latin typeface="+mj-lt"/>
              </a:rPr>
              <a:t>performou</a:t>
            </a:r>
            <a:r>
              <a:rPr lang="pt-BR" sz="1600" dirty="0">
                <a:latin typeface="+mj-lt"/>
              </a:rPr>
              <a:t>. Porém, pode haver situações em que ela é enganosa. Por exemplo, na criação de um modelo de identificação de fraudes em cartões de crédito, o número de casos considerados como fraude pode ser bem pequeno em relação ao número de casos considerados legais. </a:t>
            </a:r>
            <a:r>
              <a:rPr lang="pt-BR" sz="1600" b="1" dirty="0">
                <a:latin typeface="+mj-lt"/>
              </a:rPr>
              <a:t>Para colocar em números, em uma situação hipotética de 280000 casos legais e 2000 casos fraudulentos, um modelo simplório que simplesmente classifica tudo como legal obteria uma acurácia de 99,3%.</a:t>
            </a:r>
            <a:r>
              <a:rPr lang="pt-BR" sz="1600" dirty="0">
                <a:latin typeface="+mj-lt"/>
              </a:rPr>
              <a:t> Ou seja, você estaria validando como ótimo um modelo que falha em detectar fraudes.</a:t>
            </a:r>
          </a:p>
          <a:p>
            <a:endParaRPr lang="pt-BR" sz="1600" dirty="0">
              <a:latin typeface="+mj-lt"/>
            </a:endParaRPr>
          </a:p>
          <a:p>
            <a:r>
              <a:rPr lang="pt-BR" sz="1600" dirty="0">
                <a:latin typeface="+mj-lt"/>
              </a:rPr>
              <a:t>A </a:t>
            </a:r>
            <a:r>
              <a:rPr lang="pt-BR" sz="1600" b="1" dirty="0">
                <a:latin typeface="+mj-lt"/>
              </a:rPr>
              <a:t>precisão </a:t>
            </a:r>
            <a:r>
              <a:rPr lang="pt-BR" sz="1600" dirty="0">
                <a:latin typeface="+mj-lt"/>
              </a:rPr>
              <a:t>pode ser usada em uma situação em que os </a:t>
            </a:r>
            <a:r>
              <a:rPr lang="pt-BR" sz="1600" b="1" dirty="0">
                <a:latin typeface="+mj-lt"/>
              </a:rPr>
              <a:t>Falsos Positivos são considerados mais prejudiciais que os Falsos Negativos</a:t>
            </a:r>
            <a:r>
              <a:rPr lang="pt-BR" sz="1600" dirty="0">
                <a:latin typeface="+mj-lt"/>
              </a:rPr>
              <a:t>. Por exemplo, ao classificar uma ação como um bom investimento, é necessário que o modelo esteja correto, mesmo que acabe classificando bons investimentos como maus investimentos (situação de Falso Negativo) no processo. Ou seja, o modelo deve ser preciso em suas classificações, pois a partir do momento que consideramos um investimento bom quando na verdade ele não é, uma grande perda de dinheiro pode acontecer.</a:t>
            </a:r>
          </a:p>
          <a:p>
            <a:endParaRPr lang="pt-BR" sz="1600" dirty="0">
              <a:latin typeface="+mj-lt"/>
            </a:endParaRPr>
          </a:p>
          <a:p>
            <a:r>
              <a:rPr lang="pt-BR" sz="1600" dirty="0">
                <a:latin typeface="+mj-lt"/>
              </a:rPr>
              <a:t>O </a:t>
            </a:r>
            <a:r>
              <a:rPr lang="pt-BR" sz="1600" b="1" i="1" dirty="0">
                <a:latin typeface="+mj-lt"/>
              </a:rPr>
              <a:t>recall</a:t>
            </a:r>
            <a:r>
              <a:rPr lang="pt-BR" sz="1600" dirty="0">
                <a:latin typeface="+mj-lt"/>
              </a:rPr>
              <a:t> pode ser usada em uma situação em que os </a:t>
            </a:r>
            <a:r>
              <a:rPr lang="pt-BR" sz="1600" b="1" dirty="0">
                <a:latin typeface="+mj-lt"/>
              </a:rPr>
              <a:t>Falsos Negativos são considerados mais prejudiciais que os Falsos Positivos.</a:t>
            </a:r>
            <a:r>
              <a:rPr lang="pt-BR" sz="1600" dirty="0">
                <a:latin typeface="+mj-lt"/>
              </a:rPr>
              <a:t> Por exemplo, o modelo deve de qualquer maneira encontrar todos os pacientes doentes, mesmo que classifique alguns saudáveis como doentes (situação de Falso Positivo) no processo. Ou seja, o modelo deve ter alto </a:t>
            </a:r>
            <a:r>
              <a:rPr lang="pt-BR" sz="1600" i="1" dirty="0">
                <a:latin typeface="+mj-lt"/>
              </a:rPr>
              <a:t>recall</a:t>
            </a:r>
            <a:r>
              <a:rPr lang="pt-BR" sz="1600" dirty="0">
                <a:latin typeface="+mj-lt"/>
              </a:rPr>
              <a:t>, pois classificar pacientes doentes como saudáveis pode ser uma tragédia.</a:t>
            </a:r>
          </a:p>
          <a:p>
            <a:endParaRPr lang="pt-BR" sz="1600" dirty="0">
              <a:latin typeface="+mj-lt"/>
            </a:endParaRPr>
          </a:p>
          <a:p>
            <a:r>
              <a:rPr lang="pt-BR" sz="1600" dirty="0">
                <a:latin typeface="+mj-lt"/>
              </a:rPr>
              <a:t>O </a:t>
            </a:r>
            <a:r>
              <a:rPr lang="pt-BR" sz="1600" b="1" dirty="0">
                <a:latin typeface="+mj-lt"/>
              </a:rPr>
              <a:t>F1-Score</a:t>
            </a:r>
            <a:r>
              <a:rPr lang="pt-BR" sz="1600" dirty="0">
                <a:latin typeface="+mj-lt"/>
              </a:rPr>
              <a:t> é simplesmente uma maneira de observar somente 1 métrica ao invés de duas (precisão e </a:t>
            </a:r>
            <a:r>
              <a:rPr lang="pt-BR" sz="1600" i="1" dirty="0">
                <a:latin typeface="+mj-lt"/>
              </a:rPr>
              <a:t>recall</a:t>
            </a:r>
            <a:r>
              <a:rPr lang="pt-BR" sz="1600" dirty="0">
                <a:latin typeface="+mj-lt"/>
              </a:rPr>
              <a:t>) em alguma situação. É uma média harmônica entre as duas, que </a:t>
            </a:r>
            <a:r>
              <a:rPr lang="pt-BR" sz="1600" b="1" dirty="0">
                <a:latin typeface="+mj-lt"/>
              </a:rPr>
              <a:t>está muito mais próxima dos menores valores do que uma média aritmética simples</a:t>
            </a:r>
            <a:r>
              <a:rPr lang="pt-BR" sz="1600" dirty="0">
                <a:latin typeface="+mj-lt"/>
              </a:rPr>
              <a:t>. Ou seja, quando tem-se um F1-Score baixo, é um indicativo de que ou a precisão ou o </a:t>
            </a:r>
            <a:r>
              <a:rPr lang="pt-BR" sz="1600" i="1" dirty="0">
                <a:latin typeface="+mj-lt"/>
              </a:rPr>
              <a:t>recall</a:t>
            </a:r>
            <a:r>
              <a:rPr lang="pt-BR" sz="1600" dirty="0">
                <a:latin typeface="+mj-lt"/>
              </a:rPr>
              <a:t> está baixo.</a:t>
            </a:r>
          </a:p>
        </p:txBody>
      </p:sp>
    </p:spTree>
    <p:extLst>
      <p:ext uri="{BB962C8B-B14F-4D97-AF65-F5344CB8AC3E}">
        <p14:creationId xmlns:p14="http://schemas.microsoft.com/office/powerpoint/2010/main" val="801175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pic>
        <p:nvPicPr>
          <p:cNvPr id="5" name="Imagem 4"/>
          <p:cNvPicPr>
            <a:picLocks noChangeAspect="1"/>
          </p:cNvPicPr>
          <p:nvPr/>
        </p:nvPicPr>
        <p:blipFill>
          <a:blip r:embed="rId2"/>
          <a:stretch>
            <a:fillRect/>
          </a:stretch>
        </p:blipFill>
        <p:spPr>
          <a:xfrm>
            <a:off x="7673686" y="1266825"/>
            <a:ext cx="2838450" cy="5591175"/>
          </a:xfrm>
          <a:prstGeom prst="rect">
            <a:avLst/>
          </a:prstGeom>
        </p:spPr>
      </p:pic>
      <p:pic>
        <p:nvPicPr>
          <p:cNvPr id="9" name="Imagem 8"/>
          <p:cNvPicPr>
            <a:picLocks noChangeAspect="1"/>
          </p:cNvPicPr>
          <p:nvPr/>
        </p:nvPicPr>
        <p:blipFill>
          <a:blip r:embed="rId3"/>
          <a:stretch>
            <a:fillRect/>
          </a:stretch>
        </p:blipFill>
        <p:spPr>
          <a:xfrm>
            <a:off x="1475510" y="1257300"/>
            <a:ext cx="3276600" cy="5600700"/>
          </a:xfrm>
          <a:prstGeom prst="rect">
            <a:avLst/>
          </a:prstGeom>
        </p:spPr>
      </p:pic>
    </p:spTree>
    <p:extLst>
      <p:ext uri="{BB962C8B-B14F-4D97-AF65-F5344CB8AC3E}">
        <p14:creationId xmlns:p14="http://schemas.microsoft.com/office/powerpoint/2010/main" val="31709702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398317" y="3113388"/>
            <a:ext cx="11395365" cy="3785652"/>
          </a:xfrm>
          <a:prstGeom prst="rect">
            <a:avLst/>
          </a:prstGeom>
        </p:spPr>
        <p:txBody>
          <a:bodyPr wrap="square">
            <a:spAutoFit/>
          </a:bodyPr>
          <a:lstStyle/>
          <a:p>
            <a:r>
              <a:rPr lang="pt-BR" sz="2000" dirty="0">
                <a:latin typeface="Arial (Títulos)"/>
              </a:rPr>
              <a:t>Várias métricas podem ser utilizadas para avaliar as regras e identificar quais são interessantes. As restrições mais utilizadas são limiares mínimos de suporte e confiança.</a:t>
            </a:r>
          </a:p>
          <a:p>
            <a:r>
              <a:rPr lang="pt-BR" sz="2000" dirty="0">
                <a:latin typeface="Arial (Títulos)"/>
              </a:rPr>
              <a:t>O suporte de um conjunto X é definido como a proporção de transações da base de dados que contém esse conjunto. Suporte é uma definição dentro de quadro qual é a frequência da transação que ocorreu</a:t>
            </a:r>
          </a:p>
          <a:p>
            <a:r>
              <a:rPr lang="pt-BR" sz="2000" dirty="0" err="1">
                <a:latin typeface="Arial (Títulos)"/>
              </a:rPr>
              <a:t>sup</a:t>
            </a:r>
            <a:r>
              <a:rPr lang="pt-BR" sz="2000" dirty="0">
                <a:latin typeface="Arial (Títulos)"/>
              </a:rPr>
              <a:t>({</a:t>
            </a:r>
            <a:r>
              <a:rPr lang="pt-BR" sz="2000" dirty="0" err="1">
                <a:latin typeface="Arial (Títulos)"/>
              </a:rPr>
              <a:t>leite,pao</a:t>
            </a:r>
            <a:r>
              <a:rPr lang="pt-BR" sz="2000" dirty="0">
                <a:latin typeface="Arial (Títulos)"/>
              </a:rPr>
              <a:t>})=2/5=0,4             </a:t>
            </a:r>
            <a:r>
              <a:rPr lang="pt-BR" sz="2000" dirty="0" err="1">
                <a:latin typeface="Arial (Títulos)"/>
              </a:rPr>
              <a:t>sup</a:t>
            </a:r>
            <a:r>
              <a:rPr lang="pt-BR" sz="2000" dirty="0">
                <a:latin typeface="Arial (Títulos)"/>
              </a:rPr>
              <a:t>({manteiga})=2/5=0,4                  </a:t>
            </a:r>
            <a:r>
              <a:rPr lang="pt-BR" sz="2000" dirty="0" err="1">
                <a:latin typeface="Arial (Títulos)"/>
              </a:rPr>
              <a:t>sup</a:t>
            </a:r>
            <a:r>
              <a:rPr lang="pt-BR" sz="2000" dirty="0">
                <a:latin typeface="Arial (Títulos)"/>
              </a:rPr>
              <a:t>({</a:t>
            </a:r>
            <a:r>
              <a:rPr lang="pt-BR" sz="2000" dirty="0" err="1">
                <a:latin typeface="Arial (Títulos)"/>
              </a:rPr>
              <a:t>leite,pao</a:t>
            </a:r>
            <a:r>
              <a:rPr lang="pt-BR" sz="2000" dirty="0">
                <a:latin typeface="Arial (Títulos)"/>
              </a:rPr>
              <a:t>}=&gt;{manteiga})=1/5=0,2</a:t>
            </a:r>
          </a:p>
          <a:p>
            <a:endParaRPr lang="pt-BR" sz="2000" dirty="0">
              <a:latin typeface="Arial (Títulos)"/>
            </a:endParaRPr>
          </a:p>
          <a:p>
            <a:r>
              <a:rPr lang="pt-BR" sz="2000" dirty="0">
                <a:latin typeface="Arial (Títulos)"/>
              </a:rPr>
              <a:t>A confiança de uma regra é definida. </a:t>
            </a:r>
          </a:p>
          <a:p>
            <a:r>
              <a:rPr lang="pt-BR" sz="2000" dirty="0">
                <a:latin typeface="Arial (Títulos)"/>
              </a:rPr>
              <a:t>Por exemplo, a regra {</a:t>
            </a:r>
            <a:r>
              <a:rPr lang="pt-BR" sz="2000" dirty="0" err="1">
                <a:latin typeface="Arial (Títulos)"/>
              </a:rPr>
              <a:t>leite,pao</a:t>
            </a:r>
            <a:r>
              <a:rPr lang="pt-BR" sz="2000" dirty="0">
                <a:latin typeface="Arial (Títulos)"/>
              </a:rPr>
              <a:t>} =&gt;{manteiga} tem uma confiança de 0,2/0,4=0,5 na base de dados, o que significa que para 50% das transações que contém leite e pão a regra está correta.</a:t>
            </a:r>
          </a:p>
          <a:p>
            <a:r>
              <a:rPr lang="pt-BR" sz="2000" dirty="0">
                <a:latin typeface="Arial (Títulos)"/>
              </a:rPr>
              <a:t>A confiança pode ser interpretada como uma estimativa de probabilidade P(Y|X).</a:t>
            </a:r>
          </a:p>
        </p:txBody>
      </p:sp>
      <p:graphicFrame>
        <p:nvGraphicFramePr>
          <p:cNvPr id="4" name="Tabela 3"/>
          <p:cNvGraphicFramePr>
            <a:graphicFrameLocks noGrp="1"/>
          </p:cNvGraphicFramePr>
          <p:nvPr>
            <p:extLst>
              <p:ext uri="{D42A27DB-BD31-4B8C-83A1-F6EECF244321}">
                <p14:modId xmlns:p14="http://schemas.microsoft.com/office/powerpoint/2010/main" val="3275663457"/>
              </p:ext>
            </p:extLst>
          </p:nvPr>
        </p:nvGraphicFramePr>
        <p:xfrm>
          <a:off x="3449782" y="553068"/>
          <a:ext cx="8032175" cy="2560320"/>
        </p:xfrm>
        <a:graphic>
          <a:graphicData uri="http://schemas.openxmlformats.org/drawingml/2006/table">
            <a:tbl>
              <a:tblPr/>
              <a:tblGrid>
                <a:gridCol w="1606435">
                  <a:extLst>
                    <a:ext uri="{9D8B030D-6E8A-4147-A177-3AD203B41FA5}">
                      <a16:colId xmlns:a16="http://schemas.microsoft.com/office/drawing/2014/main" val="1044517685"/>
                    </a:ext>
                  </a:extLst>
                </a:gridCol>
                <a:gridCol w="1606435">
                  <a:extLst>
                    <a:ext uri="{9D8B030D-6E8A-4147-A177-3AD203B41FA5}">
                      <a16:colId xmlns:a16="http://schemas.microsoft.com/office/drawing/2014/main" val="2828780732"/>
                    </a:ext>
                  </a:extLst>
                </a:gridCol>
                <a:gridCol w="1606435">
                  <a:extLst>
                    <a:ext uri="{9D8B030D-6E8A-4147-A177-3AD203B41FA5}">
                      <a16:colId xmlns:a16="http://schemas.microsoft.com/office/drawing/2014/main" val="1666616927"/>
                    </a:ext>
                  </a:extLst>
                </a:gridCol>
                <a:gridCol w="1606435">
                  <a:extLst>
                    <a:ext uri="{9D8B030D-6E8A-4147-A177-3AD203B41FA5}">
                      <a16:colId xmlns:a16="http://schemas.microsoft.com/office/drawing/2014/main" val="3724738445"/>
                    </a:ext>
                  </a:extLst>
                </a:gridCol>
                <a:gridCol w="1606435">
                  <a:extLst>
                    <a:ext uri="{9D8B030D-6E8A-4147-A177-3AD203B41FA5}">
                      <a16:colId xmlns:a16="http://schemas.microsoft.com/office/drawing/2014/main" val="1330527698"/>
                    </a:ext>
                  </a:extLst>
                </a:gridCol>
              </a:tblGrid>
              <a:tr h="286492">
                <a:tc gridSpan="5">
                  <a:txBody>
                    <a:bodyPr/>
                    <a:lstStyle/>
                    <a:p>
                      <a:r>
                        <a:rPr lang="pt-BR" dirty="0"/>
                        <a:t>Exemplo de base de dados com 4 itens e 5 transações.</a:t>
                      </a:r>
                    </a:p>
                  </a:txBody>
                  <a:tcPr anchor="ctr">
                    <a:solidFill>
                      <a:srgbClr val="F8F9FA"/>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30279576"/>
                  </a:ext>
                </a:extLst>
              </a:tr>
              <a:tr h="286492">
                <a:tc>
                  <a:txBody>
                    <a:bodyPr/>
                    <a:lstStyle/>
                    <a:p>
                      <a:pPr algn="ctr"/>
                      <a:r>
                        <a:rPr lang="pt-BR">
                          <a:effectLst/>
                        </a:rPr>
                        <a:t>transação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leite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pão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manteiga</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cerveja</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876067429"/>
                  </a:ext>
                </a:extLst>
              </a:tr>
              <a:tr h="286492">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61268618"/>
                  </a:ext>
                </a:extLst>
              </a:tr>
              <a:tr h="286492">
                <a:tc>
                  <a:txBody>
                    <a:bodyPr/>
                    <a:lstStyle/>
                    <a:p>
                      <a:r>
                        <a:rPr lang="pt-BR">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90969498"/>
                  </a:ext>
                </a:extLst>
              </a:tr>
              <a:tr h="286492">
                <a:tc>
                  <a:txBody>
                    <a:bodyPr/>
                    <a:lstStyle/>
                    <a:p>
                      <a:r>
                        <a:rPr lang="pt-BR" dirty="0">
                          <a:effectLst/>
                        </a:rPr>
                        <a:t>3</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43737791"/>
                  </a:ext>
                </a:extLst>
              </a:tr>
              <a:tr h="286492">
                <a:tc>
                  <a:txBody>
                    <a:bodyPr/>
                    <a:lstStyle/>
                    <a:p>
                      <a:r>
                        <a:rPr lang="pt-BR">
                          <a:effectLst/>
                        </a:rPr>
                        <a:t>4</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85590548"/>
                  </a:ext>
                </a:extLst>
              </a:tr>
              <a:tr h="286492">
                <a:tc>
                  <a:txBody>
                    <a:bodyPr/>
                    <a:lstStyle/>
                    <a:p>
                      <a:r>
                        <a:rPr lang="pt-BR">
                          <a:effectLst/>
                        </a:rPr>
                        <a:t>5</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dirty="0">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57004514"/>
                  </a:ext>
                </a:extLst>
              </a:tr>
            </a:tbl>
          </a:graphicData>
        </a:graphic>
      </p:graphicFrame>
      <p:pic>
        <p:nvPicPr>
          <p:cNvPr id="10" name="Imagem 9"/>
          <p:cNvPicPr>
            <a:picLocks noChangeAspect="1"/>
          </p:cNvPicPr>
          <p:nvPr/>
        </p:nvPicPr>
        <p:blipFill>
          <a:blip r:embed="rId2"/>
          <a:stretch>
            <a:fillRect/>
          </a:stretch>
        </p:blipFill>
        <p:spPr>
          <a:xfrm>
            <a:off x="4926159" y="5473683"/>
            <a:ext cx="4067175" cy="400050"/>
          </a:xfrm>
          <a:prstGeom prst="rect">
            <a:avLst/>
          </a:prstGeom>
        </p:spPr>
      </p:pic>
    </p:spTree>
    <p:extLst>
      <p:ext uri="{BB962C8B-B14F-4D97-AF65-F5344CB8AC3E}">
        <p14:creationId xmlns:p14="http://schemas.microsoft.com/office/powerpoint/2010/main" val="9800663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491835" y="1560293"/>
            <a:ext cx="11395365" cy="5324535"/>
          </a:xfrm>
          <a:prstGeom prst="rect">
            <a:avLst/>
          </a:prstGeom>
        </p:spPr>
        <p:txBody>
          <a:bodyPr wrap="square">
            <a:spAutoFit/>
          </a:bodyPr>
          <a:lstStyle/>
          <a:p>
            <a:r>
              <a:rPr lang="pt-BR" sz="2000" dirty="0" err="1">
                <a:latin typeface="Arial (Títulos)"/>
              </a:rPr>
              <a:t>Mean</a:t>
            </a:r>
            <a:r>
              <a:rPr lang="pt-BR" sz="2000" dirty="0">
                <a:latin typeface="Arial (Títulos)"/>
              </a:rPr>
              <a:t> </a:t>
            </a:r>
            <a:r>
              <a:rPr lang="pt-BR" sz="2000" dirty="0" err="1">
                <a:latin typeface="Arial (Títulos)"/>
              </a:rPr>
              <a:t>absolute</a:t>
            </a:r>
            <a:r>
              <a:rPr lang="pt-BR" sz="2000" dirty="0">
                <a:latin typeface="Arial (Títulos)"/>
              </a:rPr>
              <a:t> </a:t>
            </a:r>
            <a:r>
              <a:rPr lang="pt-BR" sz="2000" dirty="0" err="1">
                <a:latin typeface="Arial (Títulos)"/>
              </a:rPr>
              <a:t>error</a:t>
            </a:r>
            <a:r>
              <a:rPr lang="pt-BR" sz="2000" dirty="0">
                <a:latin typeface="Arial (Títulos)"/>
              </a:rPr>
              <a:t> (erro absoluto médio) (MAE) é a média do valor absoluto dos erros:</a:t>
            </a:r>
          </a:p>
          <a:p>
            <a:endParaRPr lang="pt-BR" sz="2000" dirty="0">
              <a:latin typeface="Arial (Títulos)"/>
            </a:endParaRPr>
          </a:p>
          <a:p>
            <a:r>
              <a:rPr lang="pt-BR" sz="2000" dirty="0">
                <a:latin typeface="Arial (Títulos)"/>
              </a:rPr>
              <a:t> </a:t>
            </a:r>
          </a:p>
          <a:p>
            <a:r>
              <a:rPr lang="pt-BR" sz="2000" dirty="0" err="1">
                <a:latin typeface="Arial (Títulos)"/>
              </a:rPr>
              <a:t>Mean</a:t>
            </a:r>
            <a:r>
              <a:rPr lang="pt-BR" sz="2000" dirty="0">
                <a:latin typeface="Arial (Títulos)"/>
              </a:rPr>
              <a:t> </a:t>
            </a:r>
            <a:r>
              <a:rPr lang="pt-BR" sz="2000" dirty="0" err="1">
                <a:latin typeface="Arial (Títulos)"/>
              </a:rPr>
              <a:t>Squared</a:t>
            </a:r>
            <a:r>
              <a:rPr lang="pt-BR" sz="2000" dirty="0">
                <a:latin typeface="Arial (Títulos)"/>
              </a:rPr>
              <a:t> </a:t>
            </a:r>
            <a:r>
              <a:rPr lang="pt-BR" sz="2000" dirty="0" err="1">
                <a:latin typeface="Arial (Títulos)"/>
              </a:rPr>
              <a:t>Error</a:t>
            </a:r>
            <a:r>
              <a:rPr lang="pt-BR" sz="2000" dirty="0">
                <a:latin typeface="Arial (Títulos)"/>
              </a:rPr>
              <a:t> (erro médio quadrático) (MSE) é a média dos erros quadrados:</a:t>
            </a:r>
          </a:p>
          <a:p>
            <a:endParaRPr lang="pt-BR" sz="2000" dirty="0">
              <a:latin typeface="Arial (Títulos)"/>
            </a:endParaRPr>
          </a:p>
          <a:p>
            <a:r>
              <a:rPr lang="pt-BR" sz="2000" dirty="0">
                <a:latin typeface="Arial (Títulos)"/>
              </a:rPr>
              <a:t> </a:t>
            </a:r>
          </a:p>
          <a:p>
            <a:r>
              <a:rPr lang="pt-BR" sz="2000" dirty="0">
                <a:latin typeface="Arial (Títulos)"/>
              </a:rPr>
              <a:t>Root </a:t>
            </a:r>
            <a:r>
              <a:rPr lang="pt-BR" sz="2000" dirty="0" err="1">
                <a:latin typeface="Arial (Títulos)"/>
              </a:rPr>
              <a:t>Mean</a:t>
            </a:r>
            <a:r>
              <a:rPr lang="pt-BR" sz="2000" dirty="0">
                <a:latin typeface="Arial (Títulos)"/>
              </a:rPr>
              <a:t> Square </a:t>
            </a:r>
            <a:r>
              <a:rPr lang="pt-BR" sz="2000" dirty="0" err="1">
                <a:latin typeface="Arial (Títulos)"/>
              </a:rPr>
              <a:t>Error</a:t>
            </a:r>
            <a:r>
              <a:rPr lang="pt-BR" sz="2000" dirty="0">
                <a:latin typeface="Arial (Títulos)"/>
              </a:rPr>
              <a:t> (raiz do erro quadrático médio) (RMSE) é a raiz quadrada da média dos erros quadrados:</a:t>
            </a:r>
          </a:p>
          <a:p>
            <a:endParaRPr lang="pt-BR" sz="2000" dirty="0">
              <a:latin typeface="Arial (Títulos)"/>
            </a:endParaRPr>
          </a:p>
          <a:p>
            <a:r>
              <a:rPr lang="pt-BR" sz="2000" dirty="0">
                <a:latin typeface="Arial (Títulos)"/>
              </a:rPr>
              <a:t> </a:t>
            </a:r>
          </a:p>
          <a:p>
            <a:endParaRPr lang="pt-BR" sz="2000" dirty="0">
              <a:latin typeface="Arial (Títulos)"/>
            </a:endParaRPr>
          </a:p>
          <a:p>
            <a:r>
              <a:rPr lang="pt-BR" sz="2000" dirty="0">
                <a:latin typeface="Arial (Títulos)"/>
              </a:rPr>
              <a:t>Comparando estas métricas:</a:t>
            </a:r>
          </a:p>
          <a:p>
            <a:endParaRPr lang="pt-BR" sz="2000" dirty="0">
              <a:latin typeface="Arial (Títulos)"/>
            </a:endParaRPr>
          </a:p>
          <a:p>
            <a:r>
              <a:rPr lang="pt-BR" sz="2000" dirty="0">
                <a:latin typeface="Arial (Títulos)"/>
              </a:rPr>
              <a:t>MAE é o mais fácil de entender, porque é o erro médio.</a:t>
            </a:r>
          </a:p>
          <a:p>
            <a:r>
              <a:rPr lang="pt-BR" sz="2000" dirty="0">
                <a:latin typeface="Arial (Títulos)"/>
              </a:rPr>
              <a:t>MSE é mais popular que o MAE, porque a MSE "puniria" erros maiores, o que tende a ser útil no mundo real.</a:t>
            </a:r>
          </a:p>
          <a:p>
            <a:r>
              <a:rPr lang="pt-BR" sz="2000" dirty="0">
                <a:latin typeface="Arial (Títulos)"/>
              </a:rPr>
              <a:t>RMSE é ainda mais popular do que MSE, porque o RMSE é interpretável nas unidades "y".</a:t>
            </a:r>
          </a:p>
        </p:txBody>
      </p:sp>
      <p:pic>
        <p:nvPicPr>
          <p:cNvPr id="6" name="Imagem 5"/>
          <p:cNvPicPr>
            <a:picLocks noChangeAspect="1"/>
          </p:cNvPicPr>
          <p:nvPr/>
        </p:nvPicPr>
        <p:blipFill>
          <a:blip r:embed="rId2"/>
          <a:stretch>
            <a:fillRect/>
          </a:stretch>
        </p:blipFill>
        <p:spPr>
          <a:xfrm>
            <a:off x="4280621" y="1911301"/>
            <a:ext cx="1362075" cy="666750"/>
          </a:xfrm>
          <a:prstGeom prst="rect">
            <a:avLst/>
          </a:prstGeom>
        </p:spPr>
      </p:pic>
      <p:pic>
        <p:nvPicPr>
          <p:cNvPr id="7" name="Imagem 6"/>
          <p:cNvPicPr>
            <a:picLocks noChangeAspect="1"/>
          </p:cNvPicPr>
          <p:nvPr/>
        </p:nvPicPr>
        <p:blipFill>
          <a:blip r:embed="rId3"/>
          <a:stretch>
            <a:fillRect/>
          </a:stretch>
        </p:blipFill>
        <p:spPr>
          <a:xfrm>
            <a:off x="4280621" y="2842260"/>
            <a:ext cx="1343025" cy="685800"/>
          </a:xfrm>
          <a:prstGeom prst="rect">
            <a:avLst/>
          </a:prstGeom>
        </p:spPr>
      </p:pic>
      <p:pic>
        <p:nvPicPr>
          <p:cNvPr id="8" name="Imagem 7"/>
          <p:cNvPicPr>
            <a:picLocks noChangeAspect="1"/>
          </p:cNvPicPr>
          <p:nvPr/>
        </p:nvPicPr>
        <p:blipFill>
          <a:blip r:embed="rId4"/>
          <a:stretch>
            <a:fillRect/>
          </a:stretch>
        </p:blipFill>
        <p:spPr>
          <a:xfrm>
            <a:off x="4113933" y="3922049"/>
            <a:ext cx="1657350" cy="819150"/>
          </a:xfrm>
          <a:prstGeom prst="rect">
            <a:avLst/>
          </a:prstGeom>
        </p:spPr>
      </p:pic>
      <p:pic>
        <p:nvPicPr>
          <p:cNvPr id="1026" name="Picture 2" descr="http://belge.com.br/blog/wp-content/uploads/2012/02/map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875" y="1952865"/>
            <a:ext cx="1762125" cy="54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98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solidFill>
                  <a:schemeClr val="bg2"/>
                </a:solidFill>
                <a:latin typeface="Arial (Títulos)"/>
              </a:rPr>
              <a:t>O processo básico em </a:t>
            </a:r>
            <a:r>
              <a:rPr lang="pt-BR" dirty="0" err="1">
                <a:solidFill>
                  <a:schemeClr val="bg2"/>
                </a:solidFill>
                <a:latin typeface="Arial (Títulos)"/>
              </a:rPr>
              <a:t>Machine</a:t>
            </a:r>
            <a:r>
              <a:rPr lang="pt-BR" dirty="0">
                <a:solidFill>
                  <a:schemeClr val="bg2"/>
                </a:solidFill>
                <a:latin typeface="Arial (Títulos)"/>
              </a:rPr>
              <a:t> Learning</a:t>
            </a:r>
          </a:p>
        </p:txBody>
      </p:sp>
      <p:pic>
        <p:nvPicPr>
          <p:cNvPr id="2" name="Imagem 1"/>
          <p:cNvPicPr>
            <a:picLocks noChangeAspect="1"/>
          </p:cNvPicPr>
          <p:nvPr/>
        </p:nvPicPr>
        <p:blipFill>
          <a:blip r:embed="rId3"/>
          <a:stretch>
            <a:fillRect/>
          </a:stretch>
        </p:blipFill>
        <p:spPr>
          <a:xfrm>
            <a:off x="-1" y="2669940"/>
            <a:ext cx="12217745" cy="2943781"/>
          </a:xfrm>
          <a:prstGeom prst="rect">
            <a:avLst/>
          </a:prstGeom>
        </p:spPr>
      </p:pic>
    </p:spTree>
    <p:extLst>
      <p:ext uri="{BB962C8B-B14F-4D97-AF65-F5344CB8AC3E}">
        <p14:creationId xmlns:p14="http://schemas.microsoft.com/office/powerpoint/2010/main" val="23070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solidFill>
                  <a:schemeClr val="bg2"/>
                </a:solidFill>
                <a:latin typeface="Arial (Títulos)"/>
              </a:rPr>
              <a:t>O processo básico em </a:t>
            </a:r>
            <a:r>
              <a:rPr lang="pt-BR" dirty="0" err="1">
                <a:solidFill>
                  <a:schemeClr val="bg2"/>
                </a:solidFill>
                <a:latin typeface="Arial (Títulos)"/>
              </a:rPr>
              <a:t>Machine</a:t>
            </a:r>
            <a:r>
              <a:rPr lang="pt-BR" dirty="0">
                <a:solidFill>
                  <a:schemeClr val="bg2"/>
                </a:solidFill>
                <a:latin typeface="Arial (Títulos)"/>
              </a:rPr>
              <a:t> Learning</a:t>
            </a:r>
          </a:p>
        </p:txBody>
      </p:sp>
      <p:pic>
        <p:nvPicPr>
          <p:cNvPr id="3" name="Imagem 2"/>
          <p:cNvPicPr>
            <a:picLocks noChangeAspect="1"/>
          </p:cNvPicPr>
          <p:nvPr/>
        </p:nvPicPr>
        <p:blipFill>
          <a:blip r:embed="rId3"/>
          <a:stretch>
            <a:fillRect/>
          </a:stretch>
        </p:blipFill>
        <p:spPr>
          <a:xfrm>
            <a:off x="0" y="2085146"/>
            <a:ext cx="12042507" cy="3102689"/>
          </a:xfrm>
          <a:prstGeom prst="rect">
            <a:avLst/>
          </a:prstGeom>
        </p:spPr>
      </p:pic>
    </p:spTree>
    <p:extLst>
      <p:ext uri="{BB962C8B-B14F-4D97-AF65-F5344CB8AC3E}">
        <p14:creationId xmlns:p14="http://schemas.microsoft.com/office/powerpoint/2010/main" val="20995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Bibliotecas em </a:t>
            </a:r>
            <a:r>
              <a:rPr lang="pt-BR" dirty="0" err="1"/>
              <a:t>python</a:t>
            </a:r>
            <a:endParaRPr lang="pt-BR" dirty="0"/>
          </a:p>
        </p:txBody>
      </p:sp>
      <p:sp>
        <p:nvSpPr>
          <p:cNvPr id="3" name="Espaço Reservado para Conteúdo 2"/>
          <p:cNvSpPr>
            <a:spLocks noGrp="1"/>
          </p:cNvSpPr>
          <p:nvPr>
            <p:ph idx="1"/>
          </p:nvPr>
        </p:nvSpPr>
        <p:spPr/>
        <p:txBody>
          <a:bodyPr>
            <a:normAutofit/>
          </a:bodyPr>
          <a:lstStyle/>
          <a:p>
            <a:r>
              <a:rPr lang="pt-BR" sz="2400" dirty="0">
                <a:hlinkClick r:id="rId2"/>
              </a:rPr>
              <a:t>https://scikit-learn.org/stable/</a:t>
            </a:r>
            <a:endParaRPr lang="pt-BR" sz="2400" dirty="0"/>
          </a:p>
          <a:p>
            <a:r>
              <a:rPr lang="pt-BR" sz="2400" dirty="0" err="1"/>
              <a:t>pip</a:t>
            </a:r>
            <a:r>
              <a:rPr lang="pt-BR" sz="2400" dirty="0"/>
              <a:t> </a:t>
            </a:r>
            <a:r>
              <a:rPr lang="pt-BR" sz="2400" dirty="0" err="1"/>
              <a:t>install</a:t>
            </a:r>
            <a:r>
              <a:rPr lang="pt-BR" sz="2400" dirty="0"/>
              <a:t> </a:t>
            </a:r>
            <a:r>
              <a:rPr lang="pt-BR" sz="2400" dirty="0" err="1"/>
              <a:t>scikit-learn</a:t>
            </a:r>
            <a:r>
              <a:rPr lang="pt-BR" sz="2400" dirty="0"/>
              <a:t>				conda </a:t>
            </a:r>
            <a:r>
              <a:rPr lang="pt-BR" sz="2400" dirty="0" err="1"/>
              <a:t>install</a:t>
            </a:r>
            <a:r>
              <a:rPr lang="pt-BR" sz="2400" dirty="0"/>
              <a:t> </a:t>
            </a:r>
            <a:r>
              <a:rPr lang="pt-BR" sz="2400" dirty="0" err="1"/>
              <a:t>scikit-learn</a:t>
            </a:r>
            <a:endParaRPr lang="pt-BR" sz="2400" dirty="0"/>
          </a:p>
        </p:txBody>
      </p:sp>
      <p:pic>
        <p:nvPicPr>
          <p:cNvPr id="4" name="Imagem 3"/>
          <p:cNvPicPr>
            <a:picLocks noChangeAspect="1"/>
          </p:cNvPicPr>
          <p:nvPr/>
        </p:nvPicPr>
        <p:blipFill>
          <a:blip r:embed="rId3"/>
          <a:stretch>
            <a:fillRect/>
          </a:stretch>
        </p:blipFill>
        <p:spPr>
          <a:xfrm>
            <a:off x="1687903" y="2702560"/>
            <a:ext cx="7988620" cy="4155440"/>
          </a:xfrm>
          <a:prstGeom prst="rect">
            <a:avLst/>
          </a:prstGeom>
        </p:spPr>
      </p:pic>
    </p:spTree>
    <p:extLst>
      <p:ext uri="{BB962C8B-B14F-4D97-AF65-F5344CB8AC3E}">
        <p14:creationId xmlns:p14="http://schemas.microsoft.com/office/powerpoint/2010/main" val="2245670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Referências</a:t>
            </a:r>
          </a:p>
        </p:txBody>
      </p:sp>
      <p:sp>
        <p:nvSpPr>
          <p:cNvPr id="3" name="Espaço Reservado para Conteúdo 2"/>
          <p:cNvSpPr>
            <a:spLocks noGrp="1"/>
          </p:cNvSpPr>
          <p:nvPr>
            <p:ph idx="1"/>
          </p:nvPr>
        </p:nvSpPr>
        <p:spPr/>
        <p:txBody>
          <a:bodyPr>
            <a:normAutofit fontScale="62500" lnSpcReduction="20000"/>
          </a:bodyPr>
          <a:lstStyle/>
          <a:p>
            <a:r>
              <a:rPr lang="pt-BR" b="1" i="1" dirty="0"/>
              <a:t>Básica</a:t>
            </a:r>
          </a:p>
          <a:p>
            <a:r>
              <a:rPr lang="pt-BR" dirty="0"/>
              <a:t>James, G., Witten, D., </a:t>
            </a:r>
            <a:r>
              <a:rPr lang="pt-BR" dirty="0" err="1"/>
              <a:t>Hastie</a:t>
            </a:r>
            <a:r>
              <a:rPr lang="pt-BR" dirty="0"/>
              <a:t>, T., </a:t>
            </a:r>
            <a:r>
              <a:rPr lang="pt-BR" dirty="0" err="1"/>
              <a:t>Tibshirani</a:t>
            </a:r>
            <a:r>
              <a:rPr lang="pt-BR" dirty="0"/>
              <a:t>, R. (2013). </a:t>
            </a:r>
            <a:r>
              <a:rPr lang="pt-BR" i="1" dirty="0" err="1"/>
              <a:t>An</a:t>
            </a:r>
            <a:r>
              <a:rPr lang="pt-BR" i="1" dirty="0"/>
              <a:t> </a:t>
            </a:r>
            <a:r>
              <a:rPr lang="pt-BR" i="1" dirty="0" err="1"/>
              <a:t>Introduction</a:t>
            </a:r>
            <a:r>
              <a:rPr lang="pt-BR" i="1" dirty="0"/>
              <a:t> </a:t>
            </a:r>
            <a:r>
              <a:rPr lang="pt-BR" i="1" dirty="0" err="1"/>
              <a:t>to</a:t>
            </a:r>
            <a:r>
              <a:rPr lang="pt-BR" i="1" dirty="0"/>
              <a:t> </a:t>
            </a:r>
            <a:r>
              <a:rPr lang="pt-BR" i="1" dirty="0" err="1"/>
              <a:t>Statistical</a:t>
            </a:r>
            <a:r>
              <a:rPr lang="pt-BR" i="1" dirty="0"/>
              <a:t> Learning </a:t>
            </a:r>
            <a:r>
              <a:rPr lang="pt-BR" i="1" dirty="0" err="1"/>
              <a:t>with</a:t>
            </a:r>
            <a:r>
              <a:rPr lang="pt-BR" i="1" dirty="0"/>
              <a:t> </a:t>
            </a:r>
            <a:r>
              <a:rPr lang="pt-BR" i="1" dirty="0" err="1"/>
              <a:t>Applications</a:t>
            </a:r>
            <a:r>
              <a:rPr lang="pt-BR" i="1" dirty="0"/>
              <a:t> in R</a:t>
            </a:r>
            <a:r>
              <a:rPr lang="pt-BR" dirty="0"/>
              <a:t>, Springer </a:t>
            </a:r>
            <a:r>
              <a:rPr lang="pt-BR" dirty="0" err="1"/>
              <a:t>Science+Business</a:t>
            </a:r>
            <a:r>
              <a:rPr lang="pt-BR" dirty="0"/>
              <a:t> Media, New York. </a:t>
            </a:r>
            <a:r>
              <a:rPr lang="pt-BR" u="sng" dirty="0">
                <a:hlinkClick r:id="rId2"/>
              </a:rPr>
              <a:t>http://www-bcf.usc.edu/~gareth/ISL/index.html</a:t>
            </a:r>
            <a:r>
              <a:rPr lang="pt-BR" dirty="0"/>
              <a:t> </a:t>
            </a:r>
            <a:r>
              <a:rPr lang="pt-BR" u="sng" dirty="0">
                <a:hlinkClick r:id="rId3"/>
              </a:rPr>
              <a:t>Download Livro</a:t>
            </a:r>
            <a:endParaRPr lang="pt-BR" dirty="0"/>
          </a:p>
          <a:p>
            <a:r>
              <a:rPr lang="pt-BR" dirty="0" err="1"/>
              <a:t>Hastie</a:t>
            </a:r>
            <a:r>
              <a:rPr lang="pt-BR" dirty="0"/>
              <a:t>, T., </a:t>
            </a:r>
            <a:r>
              <a:rPr lang="pt-BR" dirty="0" err="1"/>
              <a:t>Tibshirani</a:t>
            </a:r>
            <a:r>
              <a:rPr lang="pt-BR" dirty="0"/>
              <a:t>, R., Friedman, J. (2009). </a:t>
            </a:r>
            <a:r>
              <a:rPr lang="pt-BR" i="1" dirty="0" err="1"/>
              <a:t>Elements</a:t>
            </a:r>
            <a:r>
              <a:rPr lang="pt-BR" i="1" dirty="0"/>
              <a:t> </a:t>
            </a:r>
            <a:r>
              <a:rPr lang="pt-BR" i="1" dirty="0" err="1"/>
              <a:t>of</a:t>
            </a:r>
            <a:r>
              <a:rPr lang="pt-BR" i="1" dirty="0"/>
              <a:t> </a:t>
            </a:r>
            <a:r>
              <a:rPr lang="pt-BR" i="1" dirty="0" err="1"/>
              <a:t>Statistical</a:t>
            </a:r>
            <a:r>
              <a:rPr lang="pt-BR" i="1" dirty="0"/>
              <a:t> Learning</a:t>
            </a:r>
            <a:r>
              <a:rPr lang="pt-BR" dirty="0"/>
              <a:t>, </a:t>
            </a:r>
            <a:r>
              <a:rPr lang="pt-BR" dirty="0" err="1"/>
              <a:t>Second</a:t>
            </a:r>
            <a:r>
              <a:rPr lang="pt-BR" dirty="0"/>
              <a:t> </a:t>
            </a:r>
            <a:r>
              <a:rPr lang="pt-BR" dirty="0" err="1"/>
              <a:t>Edition</a:t>
            </a:r>
            <a:r>
              <a:rPr lang="pt-BR" dirty="0"/>
              <a:t>, Springer </a:t>
            </a:r>
            <a:r>
              <a:rPr lang="pt-BR" dirty="0" err="1"/>
              <a:t>Science+Business</a:t>
            </a:r>
            <a:r>
              <a:rPr lang="pt-BR" dirty="0"/>
              <a:t> Media, New York. </a:t>
            </a:r>
            <a:r>
              <a:rPr lang="pt-BR" u="sng" dirty="0">
                <a:hlinkClick r:id="rId4"/>
              </a:rPr>
              <a:t>http://statweb.stanford.edu/~tibs/ElemStatLearn/</a:t>
            </a:r>
            <a:endParaRPr lang="pt-BR" dirty="0"/>
          </a:p>
          <a:p>
            <a:r>
              <a:rPr lang="pt-BR" dirty="0" err="1"/>
              <a:t>Ethem</a:t>
            </a:r>
            <a:r>
              <a:rPr lang="pt-BR" dirty="0"/>
              <a:t> </a:t>
            </a:r>
            <a:r>
              <a:rPr lang="pt-BR" dirty="0" err="1"/>
              <a:t>Alpaydin</a:t>
            </a:r>
            <a:r>
              <a:rPr lang="pt-BR" dirty="0"/>
              <a:t>. </a:t>
            </a:r>
            <a:r>
              <a:rPr lang="pt-BR" dirty="0" err="1"/>
              <a:t>Introduction</a:t>
            </a:r>
            <a:r>
              <a:rPr lang="pt-BR" dirty="0"/>
              <a:t> </a:t>
            </a:r>
            <a:r>
              <a:rPr lang="pt-BR" dirty="0" err="1"/>
              <a:t>to</a:t>
            </a:r>
            <a:r>
              <a:rPr lang="pt-BR" dirty="0"/>
              <a:t> </a:t>
            </a:r>
            <a:r>
              <a:rPr lang="pt-BR" dirty="0" err="1"/>
              <a:t>Machine</a:t>
            </a:r>
            <a:r>
              <a:rPr lang="pt-BR" dirty="0"/>
              <a:t> Learning: </a:t>
            </a:r>
            <a:r>
              <a:rPr lang="pt-BR" dirty="0" err="1"/>
              <a:t>Adaptive</a:t>
            </a:r>
            <a:r>
              <a:rPr lang="pt-BR" dirty="0"/>
              <a:t> </a:t>
            </a:r>
            <a:r>
              <a:rPr lang="pt-BR" dirty="0" err="1"/>
              <a:t>Computation</a:t>
            </a:r>
            <a:r>
              <a:rPr lang="pt-BR" dirty="0"/>
              <a:t> </a:t>
            </a:r>
            <a:r>
              <a:rPr lang="pt-BR" dirty="0" err="1"/>
              <a:t>and</a:t>
            </a:r>
            <a:r>
              <a:rPr lang="pt-BR" dirty="0"/>
              <a:t> </a:t>
            </a:r>
            <a:r>
              <a:rPr lang="pt-BR" dirty="0" err="1"/>
              <a:t>Machine</a:t>
            </a:r>
            <a:r>
              <a:rPr lang="pt-BR" dirty="0"/>
              <a:t> Learning series. MIT Press, 2014, ISBN 0262028182, 9780262028189.</a:t>
            </a:r>
          </a:p>
          <a:p>
            <a:r>
              <a:rPr lang="pt-BR" dirty="0" err="1"/>
              <a:t>Shai</a:t>
            </a:r>
            <a:r>
              <a:rPr lang="pt-BR" dirty="0"/>
              <a:t> </a:t>
            </a:r>
            <a:r>
              <a:rPr lang="pt-BR" dirty="0" err="1"/>
              <a:t>Shalev-Shwartz</a:t>
            </a:r>
            <a:r>
              <a:rPr lang="pt-BR" dirty="0"/>
              <a:t>, </a:t>
            </a:r>
            <a:r>
              <a:rPr lang="pt-BR" dirty="0" err="1"/>
              <a:t>Shai</a:t>
            </a:r>
            <a:r>
              <a:rPr lang="pt-BR" dirty="0"/>
              <a:t> </a:t>
            </a:r>
            <a:r>
              <a:rPr lang="pt-BR" dirty="0" err="1"/>
              <a:t>Ben-David</a:t>
            </a:r>
            <a:r>
              <a:rPr lang="pt-BR" dirty="0"/>
              <a:t>. </a:t>
            </a:r>
            <a:r>
              <a:rPr lang="pt-BR" dirty="0" err="1"/>
              <a:t>Understanding</a:t>
            </a:r>
            <a:r>
              <a:rPr lang="pt-BR" dirty="0"/>
              <a:t> </a:t>
            </a:r>
            <a:r>
              <a:rPr lang="pt-BR" dirty="0" err="1"/>
              <a:t>Machine</a:t>
            </a:r>
            <a:r>
              <a:rPr lang="pt-BR" dirty="0"/>
              <a:t> Learning: </a:t>
            </a:r>
            <a:r>
              <a:rPr lang="pt-BR" dirty="0" err="1"/>
              <a:t>From</a:t>
            </a:r>
            <a:r>
              <a:rPr lang="pt-BR" dirty="0"/>
              <a:t> </a:t>
            </a:r>
            <a:r>
              <a:rPr lang="pt-BR" dirty="0" err="1"/>
              <a:t>Theory</a:t>
            </a:r>
            <a:r>
              <a:rPr lang="pt-BR" dirty="0"/>
              <a:t> </a:t>
            </a:r>
            <a:r>
              <a:rPr lang="pt-BR" dirty="0" err="1"/>
              <a:t>to</a:t>
            </a:r>
            <a:r>
              <a:rPr lang="pt-BR" dirty="0"/>
              <a:t> </a:t>
            </a:r>
            <a:r>
              <a:rPr lang="pt-BR" dirty="0" err="1"/>
              <a:t>Algorithms</a:t>
            </a:r>
            <a:r>
              <a:rPr lang="pt-BR" dirty="0"/>
              <a:t>. Cambridge </a:t>
            </a:r>
            <a:r>
              <a:rPr lang="pt-BR" dirty="0" err="1"/>
              <a:t>University</a:t>
            </a:r>
            <a:r>
              <a:rPr lang="pt-BR" dirty="0"/>
              <a:t> Press, 2014. ISBN 1107057132, 9781107057135</a:t>
            </a:r>
          </a:p>
          <a:p>
            <a:r>
              <a:rPr lang="de-DE" dirty="0"/>
              <a:t>Ulrike von Luxburg and Bernhard Scholkopf. </a:t>
            </a:r>
            <a:r>
              <a:rPr lang="en-US" dirty="0"/>
              <a:t>STATISTICAL LEARNING THEORY: MODELS, CONCEPTS, AND RESULTS. </a:t>
            </a:r>
            <a:endParaRPr lang="pt-BR" dirty="0"/>
          </a:p>
          <a:p>
            <a:endParaRPr lang="pt-BR" b="1" i="1" dirty="0"/>
          </a:p>
          <a:p>
            <a:r>
              <a:rPr lang="pt-BR" b="1" i="1" dirty="0"/>
              <a:t>Complementar</a:t>
            </a:r>
          </a:p>
          <a:p>
            <a:r>
              <a:rPr lang="pt-BR" dirty="0"/>
              <a:t>Christopher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a:t>
            </a:r>
            <a:r>
              <a:rPr lang="pt-BR" dirty="0" err="1"/>
              <a:t>Information</a:t>
            </a:r>
            <a:r>
              <a:rPr lang="pt-BR" dirty="0"/>
              <a:t> Science </a:t>
            </a:r>
            <a:r>
              <a:rPr lang="pt-BR" dirty="0" err="1"/>
              <a:t>and</a:t>
            </a:r>
            <a:r>
              <a:rPr lang="pt-BR" dirty="0"/>
              <a:t> </a:t>
            </a:r>
            <a:r>
              <a:rPr lang="pt-BR" dirty="0" err="1"/>
              <a:t>Statistics</a:t>
            </a:r>
            <a:r>
              <a:rPr lang="pt-BR" dirty="0"/>
              <a:t>, Springer, 2006. ISSN 1613-9011. ISBN 0387310738, 9780387310732.</a:t>
            </a:r>
          </a:p>
        </p:txBody>
      </p:sp>
    </p:spTree>
    <p:extLst>
      <p:ext uri="{BB962C8B-B14F-4D97-AF65-F5344CB8AC3E}">
        <p14:creationId xmlns:p14="http://schemas.microsoft.com/office/powerpoint/2010/main" val="886261699"/>
      </p:ext>
    </p:extLst>
  </p:cSld>
  <p:clrMapOvr>
    <a:masterClrMapping/>
  </p:clrMapOvr>
</p:sld>
</file>

<file path=ppt/theme/theme1.xml><?xml version="1.0" encoding="utf-8"?>
<a:theme xmlns:a="http://schemas.openxmlformats.org/drawingml/2006/main" name="Tema do Office">
  <a:themeElements>
    <a:clrScheme name="Personalizada 6">
      <a:dk1>
        <a:sysClr val="windowText" lastClr="000000"/>
      </a:dk1>
      <a:lt1>
        <a:sysClr val="window" lastClr="FFFFFF"/>
      </a:lt1>
      <a:dk2>
        <a:srgbClr val="44546A"/>
      </a:dk2>
      <a:lt2>
        <a:srgbClr val="000000"/>
      </a:lt2>
      <a:accent1>
        <a:srgbClr val="5B9BD5"/>
      </a:accent1>
      <a:accent2>
        <a:srgbClr val="000000"/>
      </a:accent2>
      <a:accent3>
        <a:srgbClr val="000000"/>
      </a:accent3>
      <a:accent4>
        <a:srgbClr val="000000"/>
      </a:accent4>
      <a:accent5>
        <a:srgbClr val="4472C4"/>
      </a:accent5>
      <a:accent6>
        <a:srgbClr val="70AD47"/>
      </a:accent6>
      <a:hlink>
        <a:srgbClr val="0563C1"/>
      </a:hlink>
      <a:folHlink>
        <a:srgbClr val="954F72"/>
      </a:folHlink>
    </a:clrScheme>
    <a:fontScheme name="Personalizada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37984</TotalTime>
  <Words>6365</Words>
  <Application>Microsoft Office PowerPoint</Application>
  <PresentationFormat>Widescreen</PresentationFormat>
  <Paragraphs>541</Paragraphs>
  <Slides>98</Slides>
  <Notes>28</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98</vt:i4>
      </vt:variant>
    </vt:vector>
  </HeadingPairs>
  <TitlesOfParts>
    <vt:vector size="104" baseType="lpstr">
      <vt:lpstr>Arial</vt:lpstr>
      <vt:lpstr>Arial (Títulos)</vt:lpstr>
      <vt:lpstr>Arial (Títulos))</vt:lpstr>
      <vt:lpstr>Calibri</vt:lpstr>
      <vt:lpstr>Cambria Math</vt:lpstr>
      <vt:lpstr>Tema do Office</vt:lpstr>
      <vt:lpstr>Introdução a Aprendizagem De Máquina   Pós-graduação em Ciência de Dados e Machine Learning</vt:lpstr>
      <vt:lpstr>Abordagem no curso</vt:lpstr>
      <vt:lpstr>Visão Geral</vt:lpstr>
      <vt:lpstr>Apresentação do PowerPoint</vt:lpstr>
      <vt:lpstr>O que é?</vt:lpstr>
      <vt:lpstr>O que é?</vt:lpstr>
      <vt:lpstr>O que é?</vt:lpstr>
      <vt:lpstr>Para que é usado ?</vt:lpstr>
      <vt:lpstr>Conceitos </vt:lpstr>
      <vt:lpstr>Conceitos</vt:lpstr>
      <vt:lpstr>Modos de Aprendizagem</vt:lpstr>
      <vt:lpstr>Apresentação do PowerPoint</vt:lpstr>
      <vt:lpstr>Supervised Learning</vt:lpstr>
      <vt:lpstr>Supervised Learning</vt:lpstr>
      <vt:lpstr>Apresentação do PowerPoint</vt:lpstr>
      <vt:lpstr>Apresentação do PowerPoint</vt:lpstr>
      <vt:lpstr>Apresentação do PowerPoint</vt:lpstr>
      <vt:lpstr>Apresentação do PowerPoint</vt:lpstr>
      <vt:lpstr>Aprendizagem supervisionada</vt:lpstr>
      <vt:lpstr>Unsupervised Learning</vt:lpstr>
      <vt:lpstr>Unsupervised Learning</vt:lpstr>
      <vt:lpstr>Apresentação do PowerPoint</vt:lpstr>
      <vt:lpstr>Apresentação do PowerPoint</vt:lpstr>
      <vt:lpstr>Apresentação do PowerPoint</vt:lpstr>
      <vt:lpstr>Apresentação do PowerPoint</vt:lpstr>
      <vt:lpstr>Apresentação do PowerPoint</vt:lpstr>
      <vt:lpstr>Aprendizagem não-supervisionada</vt:lpstr>
      <vt:lpstr>Reinforcement Learning</vt:lpstr>
      <vt:lpstr>Reiforcement Learning</vt:lpstr>
      <vt:lpstr>Apresentação do PowerPoint</vt:lpstr>
      <vt:lpstr>Apresentação do PowerPoint</vt:lpstr>
      <vt:lpstr>Apresentação do PowerPoint</vt:lpstr>
      <vt:lpstr>Apresentação do PowerPoint</vt:lpstr>
      <vt:lpstr>Apresentação do PowerPoint</vt:lpstr>
      <vt:lpstr>Aprendizagem por reforço</vt:lpstr>
      <vt:lpstr>Modos</vt:lpstr>
      <vt:lpstr>Capacidade e generalização</vt:lpstr>
      <vt:lpstr>Teorema No Free Lunch</vt:lpstr>
      <vt:lpstr>Teorema No Free Lunch</vt:lpstr>
      <vt:lpstr>Balanço Viés-variância</vt:lpstr>
      <vt:lpstr>Balanço Viés-variância</vt:lpstr>
      <vt:lpstr>Balanço Viés-variância</vt:lpstr>
      <vt:lpstr>Balanço Viés-variância</vt:lpstr>
      <vt:lpstr>Cross Validation</vt:lpstr>
      <vt:lpstr>Cross Validation</vt:lpstr>
      <vt:lpstr>K-fold Cross Validation</vt:lpstr>
      <vt:lpstr>Overfitting e Underfitting</vt:lpstr>
      <vt:lpstr>Apresentação do PowerPoint</vt:lpstr>
      <vt:lpstr>Apresentação do PowerPoint</vt:lpstr>
      <vt:lpstr>Dimensão VC</vt:lpstr>
      <vt:lpstr>Dimensão VC Vapnik-Chervonenkis</vt:lpstr>
      <vt:lpstr>Limites de aprendizagem: risco empírico versus risco estrutural. </vt:lpstr>
      <vt:lpstr>Métodos</vt:lpstr>
      <vt:lpstr>Métodos Preditivos </vt:lpstr>
      <vt:lpstr>Classificação: definir classes para cada registro</vt:lpstr>
      <vt:lpstr>Regressão</vt:lpstr>
      <vt:lpstr>Classificação versus Regressão</vt:lpstr>
      <vt:lpstr>Métodos Descritivos</vt:lpstr>
      <vt:lpstr>Associação</vt:lpstr>
      <vt:lpstr>Agrupamento</vt:lpstr>
      <vt:lpstr>Detecção de Desvios</vt:lpstr>
      <vt:lpstr>Descoberta de padrões sequenciais</vt:lpstr>
      <vt:lpstr>Sumarização</vt:lpstr>
      <vt:lpstr>Métodos Preditivos</vt:lpstr>
      <vt:lpstr>Métodos Preditivos</vt:lpstr>
      <vt:lpstr>Métodos Preditivos</vt:lpstr>
      <vt:lpstr>Métodos Preditivos</vt:lpstr>
      <vt:lpstr>Classificação</vt:lpstr>
      <vt:lpstr>Representação da classificação (método indutivo)</vt:lpstr>
      <vt:lpstr>Apresentação do PowerPoint</vt:lpstr>
      <vt:lpstr>Erro</vt:lpstr>
      <vt:lpstr>Apresentação do PowerPoint</vt:lpstr>
      <vt:lpstr>Gradiente</vt:lpstr>
      <vt:lpstr>Apresentação do PowerPoint</vt:lpstr>
      <vt:lpstr>Função custo ou objetivo</vt:lpstr>
      <vt:lpstr>Dificuldade de busca na função custo</vt:lpstr>
      <vt:lpstr>Funções de benchmark</vt:lpstr>
      <vt:lpstr>Bayesian Optimization</vt:lpstr>
      <vt:lpstr>Bayesian Optimization</vt:lpstr>
      <vt:lpstr>Particle Swarm Otimization PSO</vt:lpstr>
      <vt:lpstr>Outros bioinspirados</vt:lpstr>
      <vt:lpstr>Outros algoritmos bioinspirados</vt:lpstr>
      <vt:lpstr>Inteligência coletiva</vt:lpstr>
      <vt:lpstr>Inteligência coletiva</vt:lpstr>
      <vt:lpstr>Como aplicar inteligência coletiva na computação</vt:lpstr>
      <vt:lpstr>Taxonomia dos algoritmos de otimização segundo métodos de solução </vt:lpstr>
      <vt:lpstr>Otimização de hiperparâmetros</vt:lpstr>
      <vt:lpstr>• Matriz de confusão</vt:lpstr>
      <vt:lpstr>Métricas</vt:lpstr>
      <vt:lpstr>Métricas</vt:lpstr>
      <vt:lpstr>Métricas</vt:lpstr>
      <vt:lpstr>Métricas</vt:lpstr>
      <vt:lpstr>Métricas</vt:lpstr>
      <vt:lpstr>Métricas</vt:lpstr>
      <vt:lpstr>O processo básico em Machine Learning</vt:lpstr>
      <vt:lpstr>O processo básico em Machine Learning</vt:lpstr>
      <vt:lpstr>Bibliotecas em python</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 Aprendizagem de Máquina  Aula 03</dc:title>
  <dc:creator>William Roberto Malvezzi</dc:creator>
  <cp:lastModifiedBy>Andre Vieira</cp:lastModifiedBy>
  <cp:revision>589</cp:revision>
  <dcterms:created xsi:type="dcterms:W3CDTF">2018-07-24T20:25:12Z</dcterms:created>
  <dcterms:modified xsi:type="dcterms:W3CDTF">2021-07-01T23:42:33Z</dcterms:modified>
</cp:coreProperties>
</file>